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3959" r:id="rId3"/>
    <p:sldId id="452" r:id="rId4"/>
    <p:sldId id="3981" r:id="rId5"/>
    <p:sldId id="3960" r:id="rId6"/>
    <p:sldId id="3991" r:id="rId7"/>
    <p:sldId id="3996" r:id="rId8"/>
    <p:sldId id="3970" r:id="rId9"/>
    <p:sldId id="3965" r:id="rId10"/>
    <p:sldId id="3997" r:id="rId11"/>
    <p:sldId id="3992" r:id="rId12"/>
    <p:sldId id="3993" r:id="rId13"/>
    <p:sldId id="446" r:id="rId14"/>
    <p:sldId id="3977" r:id="rId15"/>
    <p:sldId id="3953" r:id="rId16"/>
    <p:sldId id="397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 子" initials="黄" lastIdx="1" clrIdx="0"/>
  <p:cmAuthor id="2" name="X240S" initials="X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94" autoAdjust="0"/>
    <p:restoredTop sz="96408" autoAdjust="0"/>
  </p:normalViewPr>
  <p:slideViewPr>
    <p:cSldViewPr snapToGrid="0">
      <p:cViewPr varScale="1">
        <p:scale>
          <a:sx n="100" d="100"/>
          <a:sy n="100" d="100"/>
        </p:scale>
        <p:origin x="1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F90B7-335C-4E85-BFCD-87BED3832F47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1803A-805C-4A1E-9B42-7006706B380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0374C9-FA13-47D4-AB72-9DB66F8D76D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P7 SNC 8600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芯片技术概要 （续）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功耗</a:t>
            </a:r>
            <a:r>
              <a:rPr lang="zh-CN" altLang="zh-CN" sz="1800" kern="1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：不同应用下功耗差异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封装方式</a:t>
            </a:r>
          </a:p>
          <a:p>
            <a:pPr algn="just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itchFamily="2" charset="-122"/>
                <a:cs typeface="Times New Roman" panose="02020603050405020304" pitchFamily="18" charset="0"/>
              </a:rPr>
              <a:t>其他重要信息</a:t>
            </a:r>
          </a:p>
          <a:p>
            <a:pPr marL="285750" indent="-285750" algn="just">
              <a:buFontTx/>
              <a:buChar char="-"/>
            </a:pPr>
            <a:endParaRPr lang="en-US" altLang="zh-CN" sz="1200" kern="100" dirty="0">
              <a:effectLst/>
              <a:latin typeface="Calibri" panose="020F0502020204030204" pitchFamily="34" charset="0"/>
              <a:ea typeface="宋体" pitchFamily="2" charset="-122"/>
              <a:cs typeface="Times New Roman" panose="02020603050405020304" pitchFamily="18" charset="0"/>
            </a:endParaRPr>
          </a:p>
          <a:p>
            <a:endParaRPr lang="zh-CN" altLang="en-US" sz="1200" dirty="0"/>
          </a:p>
          <a:p>
            <a:r>
              <a:rPr lang="en-US" altLang="zh-CN" sz="1200" dirty="0"/>
              <a:t>2023-2-10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pPr eaLnBrk="1" hangingPunct="1">
              <a:spcBef>
                <a:spcPct val="0"/>
              </a:spcBef>
            </a:pPr>
            <a:r>
              <a:rPr lang="zh-CN" altLang="en-US" dirty="0"/>
              <a:t>是否分应用列出功耗（参考</a:t>
            </a:r>
            <a:r>
              <a:rPr lang="en-US" altLang="zh-CN" dirty="0"/>
              <a:t>ADI</a:t>
            </a:r>
            <a:r>
              <a:rPr lang="zh-CN" altLang="en-US" dirty="0"/>
              <a:t>），硬件设计相关的主要参数：功耗、</a:t>
            </a:r>
            <a:r>
              <a:rPr lang="en-US" altLang="zh-CN" dirty="0"/>
              <a:t>snr</a:t>
            </a:r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510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t>12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algn="just"/>
            <a:endParaRPr lang="zh-CN" altLang="en-US" dirty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1B3D17D1-7C70-4DC7-A29C-55375C467B17}" type="slidenum">
              <a:rPr lang="en-US" altLang="zh-CN" sz="1200" smtClean="0">
                <a:latin typeface="Calibri" panose="020F0502020204030204" pitchFamily="34" charset="0"/>
              </a:rPr>
              <a:t>13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9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C27E3-84BF-4AE1-978D-62C5A220315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2FBDF229-ABCA-498A-B69D-ECE1A9FFA288}" type="slidenum">
              <a:rPr lang="en-US" altLang="zh-CN" sz="1200" smtClean="0">
                <a:latin typeface="Calibri" panose="020F0502020204030204" pitchFamily="34" charset="0"/>
              </a:rPr>
              <a:t>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88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1803A-805C-4A1E-9B42-7006706B380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2DC988DC-D049-7398-6B16-CEB41AB862C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24CF513-519B-7278-EE43-7765DE9E52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37AC7DBF-C55D-CF56-A059-257E4DE5E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213" fontAlgn="base">
              <a:spcBef>
                <a:spcPct val="0"/>
              </a:spcBef>
              <a:spcAft>
                <a:spcPct val="0"/>
              </a:spcAft>
            </a:pPr>
            <a:fld id="{D06BB4F3-A666-43C6-9293-B5E4679C6F29}" type="slidenum">
              <a:rPr lang="en-US" altLang="zh-CN" sz="1200" smtClean="0">
                <a:latin typeface="Calibri" panose="020F0502020204030204" pitchFamily="34" charset="0"/>
              </a:rPr>
              <a:pPr defTabSz="6842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defTabSz="684530" fontAlgn="base">
              <a:spcBef>
                <a:spcPct val="0"/>
              </a:spcBef>
              <a:spcAft>
                <a:spcPct val="0"/>
              </a:spcAft>
            </a:pPr>
            <a:fld id="{CD353B91-C421-4032-9101-8DF10DDA5CE8}" type="slidenum">
              <a:rPr lang="zh-CN" altLang="en-US" sz="1200" smtClean="0">
                <a:latin typeface="Calibri" panose="020F0502020204030204" pitchFamily="34" charset="0"/>
                <a:ea typeface="宋体" pitchFamily="2" charset="-122"/>
              </a:rPr>
              <a:t>10</a:t>
            </a:fld>
            <a:endParaRPr lang="zh-CN" altLang="en-US" sz="1200">
              <a:latin typeface="Calibri" panose="020F0502020204030204" pitchFamily="34" charset="0"/>
              <a:ea typeface="宋体" pitchFamily="2" charset="-122"/>
            </a:endParaRPr>
          </a:p>
        </p:txBody>
      </p:sp>
      <p:sp>
        <p:nvSpPr>
          <p:cNvPr id="2" name="备注占位符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214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552451"/>
            <a:ext cx="560917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5" name="矩形 4"/>
          <p:cNvSpPr/>
          <p:nvPr userDrawn="1"/>
        </p:nvSpPr>
        <p:spPr>
          <a:xfrm>
            <a:off x="605367" y="552451"/>
            <a:ext cx="114300" cy="5693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735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FAB1-4F63-411A-9392-CAC011383423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FD35-5C0F-416D-B732-6D6E635459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6184"/>
            <a:ext cx="10515600" cy="132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2022/9/9</a:t>
            </a:r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685800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84543B02-B5C3-48B4-A10E-C9FED9D43D25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hdr="0"/>
  <p:txStyles>
    <p:titleStyle>
      <a:lvl1pPr algn="l" defTabSz="9144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</a:defRPr>
      </a:lvl9pPr>
    </p:titleStyle>
    <p:bodyStyle>
      <a:lvl1pPr marL="228600" indent="-228600" algn="l" defTabSz="91440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6858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11430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6002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2057400" indent="-228600" algn="l" defTabSz="9144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735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45.png"/><Relationship Id="rId5" Type="http://schemas.openxmlformats.org/officeDocument/2006/relationships/image" Target="../media/image27.png"/><Relationship Id="rId10" Type="http://schemas.openxmlformats.org/officeDocument/2006/relationships/image" Target="../media/image48.jpeg"/><Relationship Id="rId4" Type="http://schemas.openxmlformats.org/officeDocument/2006/relationships/image" Target="../media/image29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49.jp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2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soundec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microsoft.com/office/2007/relationships/media" Target="../media/media2.wav"/><Relationship Id="rId7" Type="http://schemas.openxmlformats.org/officeDocument/2006/relationships/image" Target="../media/image31.png"/><Relationship Id="rId12" Type="http://schemas.microsoft.com/office/2007/relationships/hdphoto" Target="../media/hdphoto2.wdp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3.jpeg"/><Relationship Id="rId4" Type="http://schemas.openxmlformats.org/officeDocument/2006/relationships/audio" Target="../media/media2.wav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27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SNC8x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系列专业音频处理器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27"/>
          <p:cNvSpPr txBox="1">
            <a:spLocks noChangeArrowheads="1"/>
          </p:cNvSpPr>
          <p:nvPr/>
        </p:nvSpPr>
        <p:spPr bwMode="auto">
          <a:xfrm>
            <a:off x="840317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开发平台</a:t>
            </a: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8483631"/>
              </p:ext>
            </p:extLst>
          </p:nvPr>
        </p:nvGraphicFramePr>
        <p:xfrm>
          <a:off x="821042" y="4362164"/>
          <a:ext cx="10640060" cy="16167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5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3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36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688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335" b="1" kern="0" dirty="0">
                          <a:effectLst/>
                          <a:latin typeface="微软雅黑" charset="0"/>
                          <a:ea typeface="微软雅黑" charset="0"/>
                          <a:cs typeface="Times New Roman" panose="02020603050405020304" pitchFamily="18" charset="0"/>
                        </a:rPr>
                        <a:t>采样率</a:t>
                      </a:r>
                      <a:endParaRPr lang="zh-CN" sz="1335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不同音频</a:t>
                      </a:r>
                      <a:r>
                        <a:rPr 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通路场景，可用系统资源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（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dRAM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空间</a:t>
                      </a:r>
                      <a:r>
                        <a:rPr lang="zh-CN" altLang="en-US" sz="1400" b="1" kern="0" dirty="0">
                          <a:effectLst/>
                          <a:latin typeface="宋体" charset="0"/>
                          <a:ea typeface="微软雅黑" charset="0"/>
                          <a:cs typeface="宋体" charset="0"/>
                        </a:rPr>
                        <a:t>≧</a:t>
                      </a:r>
                      <a:r>
                        <a:rPr lang="en-US" altLang="zh-CN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217KB</a:t>
                      </a:r>
                      <a:r>
                        <a:rPr lang="zh-CN" altLang="en-US" sz="1400" b="1" kern="0" dirty="0">
                          <a:effectLst/>
                          <a:latin typeface="微软雅黑" charset="0"/>
                          <a:ea typeface="微软雅黑" charset="0"/>
                          <a:cs typeface="微软雅黑" charset="0"/>
                        </a:rPr>
                        <a:t>）</a:t>
                      </a:r>
                      <a:endParaRPr lang="zh-CN" sz="1400" b="1" kern="100" dirty="0">
                        <a:effectLst/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44595" marR="44595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I2S-&gt;I2S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ADC-&gt;I2S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USB-&gt;DAC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dirty="0">
                          <a:effectLst/>
                          <a:latin typeface="微软雅黑" charset="0"/>
                          <a:ea typeface="微软雅黑" charset="0"/>
                        </a:rPr>
                        <a:t>ADC-&gt;USB</a:t>
                      </a:r>
                      <a:endParaRPr lang="en-US" sz="1200" b="1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48K@32bit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94.79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94.75%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94.10</a:t>
                      </a:r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95.17%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94.36%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96K@32bit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90.59%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en-US" sz="1100" kern="0" dirty="0">
                          <a:solidFill>
                            <a:schemeClr val="tx1"/>
                          </a:solidFill>
                          <a:effectLst/>
                          <a:latin typeface="微软雅黑" charset="0"/>
                          <a:ea typeface="微软雅黑" charset="0"/>
                          <a:cs typeface="+mn-cs"/>
                        </a:rPr>
                        <a:t>90.08%</a:t>
                      </a:r>
                      <a:endParaRPr lang="en-US" altLang="en-US" sz="1100" kern="0" dirty="0">
                        <a:solidFill>
                          <a:schemeClr val="tx1"/>
                        </a:solidFill>
                        <a:effectLst/>
                        <a:latin typeface="微软雅黑" charset="0"/>
                        <a:ea typeface="微软雅黑" charset="0"/>
                        <a:cs typeface="+mn-cs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89.20%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89.60%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93.35%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91.87%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100" b="0" kern="0" dirty="0">
                          <a:effectLst/>
                          <a:latin typeface="微软雅黑" charset="0"/>
                          <a:ea typeface="微软雅黑" charset="0"/>
                        </a:rPr>
                        <a:t>192K@32bit</a:t>
                      </a:r>
                      <a:endParaRPr lang="en-US" sz="1100" b="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82.52%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81.38%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79.25%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80.21%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89.59%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0" dirty="0">
                          <a:effectLst/>
                          <a:latin typeface="微软雅黑" charset="0"/>
                          <a:ea typeface="微软雅黑" charset="0"/>
                        </a:rPr>
                        <a:t>85.97%</a:t>
                      </a:r>
                      <a:endParaRPr lang="en-US" sz="1100" kern="0" dirty="0">
                        <a:effectLst/>
                        <a:latin typeface="微软雅黑" charset="0"/>
                        <a:ea typeface="微软雅黑" charset="0"/>
                        <a:cs typeface="Times New Roman" panose="02020603050405020304" pitchFamily="18" charset="0"/>
                      </a:endParaRPr>
                    </a:p>
                  </a:txBody>
                  <a:tcPr marL="59460" marR="5946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778497" y="1440686"/>
            <a:ext cx="10632947" cy="2543999"/>
            <a:chOff x="505162" y="969655"/>
            <a:chExt cx="7974710" cy="1908000"/>
          </a:xfrm>
        </p:grpSpPr>
        <p:sp>
          <p:nvSpPr>
            <p:cNvPr id="43" name="矩形: 圆角 42"/>
            <p:cNvSpPr/>
            <p:nvPr/>
          </p:nvSpPr>
          <p:spPr>
            <a:xfrm>
              <a:off x="505162" y="969655"/>
              <a:ext cx="2231762" cy="1908000"/>
            </a:xfrm>
            <a:prstGeom prst="roundRect">
              <a:avLst>
                <a:gd name="adj" fmla="val 8811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4677072" y="969655"/>
              <a:ext cx="3777964" cy="1908000"/>
            </a:xfrm>
            <a:prstGeom prst="roundRect">
              <a:avLst>
                <a:gd name="adj" fmla="val 4638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5" name="矩形: 圆角 44"/>
            <p:cNvSpPr/>
            <p:nvPr/>
          </p:nvSpPr>
          <p:spPr>
            <a:xfrm>
              <a:off x="2782458" y="969655"/>
              <a:ext cx="1860043" cy="1908000"/>
            </a:xfrm>
            <a:prstGeom prst="roundRect">
              <a:avLst>
                <a:gd name="adj" fmla="val 5127"/>
              </a:avLst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35"/>
            </a:p>
          </p:txBody>
        </p:sp>
        <p:sp>
          <p:nvSpPr>
            <p:cNvPr id="46" name="原创设计师QQ598969553      _12"/>
            <p:cNvSpPr/>
            <p:nvPr/>
          </p:nvSpPr>
          <p:spPr>
            <a:xfrm>
              <a:off x="6090051" y="1045023"/>
              <a:ext cx="1252489" cy="283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sz="1865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rPr>
                <a:t>EVA Board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2828746" y="1045806"/>
              <a:ext cx="1848326" cy="1772692"/>
              <a:chOff x="2813140" y="987662"/>
              <a:chExt cx="1848326" cy="1772692"/>
            </a:xfrm>
          </p:grpSpPr>
          <p:sp>
            <p:nvSpPr>
              <p:cNvPr id="62" name="原创设计师QQ598969553      _12"/>
              <p:cNvSpPr/>
              <p:nvPr/>
            </p:nvSpPr>
            <p:spPr>
              <a:xfrm>
                <a:off x="2888102" y="987662"/>
                <a:ext cx="162707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" panose="020B0606030504020204" pitchFamily="34" charset="0"/>
                  </a:rPr>
                  <a:t>USB Connection</a:t>
                </a:r>
              </a:p>
            </p:txBody>
          </p:sp>
          <p:sp>
            <p:nvSpPr>
              <p:cNvPr id="63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2813140" y="2358310"/>
                <a:ext cx="1848326" cy="4020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连接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评估板和</a:t>
                </a:r>
                <a:r>
                  <a:rPr lang="en-US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PC</a:t>
                </a:r>
                <a:r>
                  <a:rPr lang="zh-CN" altLang="zh-CN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辅助调试</a:t>
                </a:r>
                <a:r>
                  <a:rPr lang="zh-CN" altLang="en-US" sz="145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及代码升级</a:t>
                </a:r>
                <a:endParaRPr lang="en-US" altLang="zh-CN" sz="145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408" name="图片 5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15" t="5330" r="3247"/>
              <a:stretch>
                <a:fillRect/>
              </a:stretch>
            </p:blipFill>
            <p:spPr bwMode="auto">
              <a:xfrm>
                <a:off x="3205299" y="1397549"/>
                <a:ext cx="970377" cy="9126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0" name="组合 49"/>
            <p:cNvGrpSpPr/>
            <p:nvPr/>
          </p:nvGrpSpPr>
          <p:grpSpPr>
            <a:xfrm>
              <a:off x="536943" y="1048376"/>
              <a:ext cx="2160000" cy="1803695"/>
              <a:chOff x="526050" y="990232"/>
              <a:chExt cx="2160000" cy="1803695"/>
            </a:xfrm>
          </p:grpSpPr>
          <p:sp>
            <p:nvSpPr>
              <p:cNvPr id="54" name="原创设计师QQ598969553      _12"/>
              <p:cNvSpPr/>
              <p:nvPr/>
            </p:nvSpPr>
            <p:spPr>
              <a:xfrm>
                <a:off x="526050" y="990232"/>
                <a:ext cx="2078715" cy="28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65" b="1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Software Develop Kit</a:t>
                </a: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526050" y="1353927"/>
                <a:ext cx="2160000" cy="1440000"/>
                <a:chOff x="724037" y="1382006"/>
                <a:chExt cx="2052076" cy="1295250"/>
              </a:xfrm>
            </p:grpSpPr>
            <p:grpSp>
              <p:nvGrpSpPr>
                <p:cNvPr id="56" name="组合 55"/>
                <p:cNvGrpSpPr/>
                <p:nvPr/>
              </p:nvGrpSpPr>
              <p:grpSpPr>
                <a:xfrm>
                  <a:off x="724037" y="1382006"/>
                  <a:ext cx="2052076" cy="1295250"/>
                  <a:chOff x="724036" y="1181015"/>
                  <a:chExt cx="4282304" cy="3006973"/>
                </a:xfrm>
              </p:grpSpPr>
              <p:pic>
                <p:nvPicPr>
                  <p:cNvPr id="60" name="图片 59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3113" b="96109" l="6011" r="97541">
                                <a14:foregroundMark x1="4372" y1="6615" x2="4918" y2="66148"/>
                                <a14:foregroundMark x1="4918" y1="66148" x2="30055" y2="94553"/>
                                <a14:foregroundMark x1="30055" y1="94553" x2="83333" y2="96887"/>
                                <a14:foregroundMark x1="83333" y1="96887" x2="96995" y2="60311"/>
                                <a14:foregroundMark x1="96995" y1="60311" x2="83333" y2="11284"/>
                                <a14:foregroundMark x1="83333" y1="11284" x2="14481" y2="9728"/>
                                <a14:foregroundMark x1="9290" y1="3891" x2="31967" y2="3113"/>
                                <a14:foregroundMark x1="31967" y1="3113" x2="94262" y2="5058"/>
                                <a14:foregroundMark x1="97814" y1="80156" x2="93989" y2="3502"/>
                                <a14:foregroundMark x1="96721" y1="50195" x2="96448" y2="10117"/>
                                <a14:foregroundMark x1="96448" y1="10117" x2="94536" y2="5058"/>
                                <a14:foregroundMark x1="6011" y1="4669" x2="4918" y2="87160"/>
                                <a14:foregroundMark x1="4918" y1="87160" x2="28142" y2="91051"/>
                                <a14:foregroundMark x1="28142" y1="91051" x2="28689" y2="91051"/>
                                <a14:foregroundMark x1="6011" y1="81712" x2="6011" y2="5447"/>
                                <a14:foregroundMark x1="16940" y1="77821" x2="70492" y2="80156"/>
                                <a14:foregroundMark x1="70492" y1="80156" x2="46448" y2="94942"/>
                                <a14:foregroundMark x1="46448" y1="94942" x2="23497" y2="84047"/>
                                <a14:foregroundMark x1="23497" y1="84047" x2="16940" y2="74319"/>
                                <a14:foregroundMark x1="36339" y1="76654" x2="36339" y2="76654"/>
                                <a14:foregroundMark x1="36339" y1="76654" x2="36339" y2="76654"/>
                                <a14:foregroundMark x1="37432" y1="76654" x2="94809" y2="76654"/>
                                <a14:foregroundMark x1="87158" y1="91829" x2="95628" y2="79767"/>
                                <a14:foregroundMark x1="85519" y1="96109" x2="97268" y2="82101"/>
                                <a14:foregroundMark x1="42623" y1="87938" x2="59836" y2="88716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4036" y="1181015"/>
                    <a:ext cx="4282304" cy="3006973"/>
                  </a:xfrm>
                  <a:prstGeom prst="rect">
                    <a:avLst/>
                  </a:prstGeom>
                </p:spPr>
              </p:pic>
              <p:sp>
                <p:nvSpPr>
                  <p:cNvPr id="61" name="矩形: 圆角 60"/>
                  <p:cNvSpPr/>
                  <p:nvPr/>
                </p:nvSpPr>
                <p:spPr>
                  <a:xfrm>
                    <a:off x="906780" y="1333500"/>
                    <a:ext cx="3970020" cy="2164079"/>
                  </a:xfrm>
                  <a:prstGeom prst="roundRect">
                    <a:avLst>
                      <a:gd name="adj" fmla="val 3078"/>
                    </a:avLst>
                  </a:prstGeom>
                  <a:solidFill>
                    <a:schemeClr val="bg1"/>
                  </a:solidFill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CN" sz="1335" b="1" dirty="0">
                      <a:solidFill>
                        <a:schemeClr val="bg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zh-CN" altLang="en-US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九音科技 </a:t>
                    </a:r>
                    <a:r>
                      <a:rPr lang="en-US" altLang="zh-CN" sz="1465" b="1" dirty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</a:t>
                    </a:r>
                  </a:p>
                  <a:p>
                    <a:pPr algn="ctr"/>
                    <a:endParaRPr lang="en-US" altLang="zh-CN" sz="1335" b="1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SDK&amp;</a:t>
                    </a:r>
                    <a:r>
                      <a:rPr lang="en-US" altLang="zh-CN" sz="1100" dirty="0">
                        <a:solidFill>
                          <a:srgbClr val="2A2B2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Soundec Studio</a:t>
                    </a:r>
                    <a:r>
                      <a:rPr lang="en-US" altLang="zh-CN" sz="1050" baseline="30000" dirty="0">
                        <a:solidFill>
                          <a:srgbClr val="2A2B2E"/>
                        </a:solidFill>
                        <a:uFillTx/>
                        <a:latin typeface="微软雅黑" charset="0"/>
                        <a:ea typeface="微软雅黑" panose="020B0503020204020204" pitchFamily="34" charset="-122"/>
                      </a:rPr>
                      <a:t>TM</a:t>
                    </a:r>
                    <a:endParaRPr lang="en-US" altLang="zh-CN" sz="105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/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(</a:t>
                    </a:r>
                    <a:r>
                      <a:rPr lang="en-US" altLang="zh-CN" sz="1065" i="1" u="sng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crypto for binary code</a:t>
                    </a:r>
                    <a:r>
                      <a:rPr lang="en-US" altLang="zh-CN" sz="106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)</a:t>
                    </a:r>
                  </a:p>
                </p:txBody>
              </p:sp>
            </p:grpSp>
            <p:grpSp>
              <p:nvGrpSpPr>
                <p:cNvPr id="57" name="组合 56"/>
                <p:cNvGrpSpPr/>
                <p:nvPr/>
              </p:nvGrpSpPr>
              <p:grpSpPr>
                <a:xfrm>
                  <a:off x="815025" y="1447594"/>
                  <a:ext cx="1899013" cy="132255"/>
                  <a:chOff x="818443" y="1419479"/>
                  <a:chExt cx="1895595" cy="120366"/>
                </a:xfrm>
              </p:grpSpPr>
              <p:sp>
                <p:nvSpPr>
                  <p:cNvPr id="58" name="矩形: 圆角 57"/>
                  <p:cNvSpPr/>
                  <p:nvPr/>
                </p:nvSpPr>
                <p:spPr>
                  <a:xfrm>
                    <a:off x="818443" y="1419479"/>
                    <a:ext cx="1895595" cy="120366"/>
                  </a:xfrm>
                  <a:prstGeom prst="roundRect">
                    <a:avLst>
                      <a:gd name="adj" fmla="val 10331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zh-CN" sz="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 Xtensa Xplorer</a:t>
                    </a:r>
                    <a:endParaRPr lang="zh-CN" altLang="en-US" sz="80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59" name="图片 58"/>
                  <p:cNvPicPr>
                    <a:picLocks noChangeAspect="1"/>
                  </p:cNvPicPr>
                  <p:nvPr/>
                </p:nvPicPr>
                <p:blipFill rotWithShape="1">
                  <a:blip r:embed="rId9"/>
                  <a:srcRect t="3150"/>
                  <a:stretch>
                    <a:fillRect/>
                  </a:stretch>
                </p:blipFill>
                <p:spPr>
                  <a:xfrm>
                    <a:off x="818443" y="1419479"/>
                    <a:ext cx="121842" cy="120366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51" name="组合 50"/>
            <p:cNvGrpSpPr/>
            <p:nvPr/>
          </p:nvGrpSpPr>
          <p:grpSpPr>
            <a:xfrm>
              <a:off x="4733102" y="1383262"/>
              <a:ext cx="3746770" cy="1440000"/>
              <a:chOff x="4722209" y="1325118"/>
              <a:chExt cx="3746770" cy="1440000"/>
            </a:xfrm>
          </p:grpSpPr>
          <p:sp>
            <p:nvSpPr>
              <p:cNvPr id="52" name="原创设计师QQ598969553      _13"/>
              <p:cNvSpPr>
                <a:spLocks noChangeArrowheads="1"/>
              </p:cNvSpPr>
              <p:nvPr/>
            </p:nvSpPr>
            <p:spPr bwMode="auto">
              <a:xfrm>
                <a:off x="6661472" y="1473762"/>
                <a:ext cx="1807507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1pPr>
                <a:lvl2pPr marL="742950" indent="-28575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2pPr>
                <a:lvl3pPr marL="11430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3pPr>
                <a:lvl4pPr marL="16002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4pPr>
                <a:lvl5pPr marL="2057400" indent="-228600"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5pPr>
                <a:lvl6pPr marL="25146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6pPr>
                <a:lvl7pPr marL="29718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7pPr>
                <a:lvl8pPr marL="34290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8pPr>
                <a:lvl9pPr marL="3886200" indent="-228600" defTabSz="68453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solidFill>
                      <a:schemeClr val="tx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defRPr>
                </a:lvl9pPr>
              </a:lstStyle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功能完整的评估板，用于在线调试、评估音效</a:t>
                </a:r>
                <a:endPara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支持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3.5mm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USB-C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等丰富的音频与调试接口，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小时搭建典型应用</a:t>
                </a:r>
                <a:endParaRPr lang="en-US" altLang="zh-CN" sz="1400" kern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Adapter Socket</a:t>
                </a:r>
                <a:r>
                  <a:rPr lang="zh-CN" altLang="en-US" sz="1400" kern="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，积木式搭建定制化硬件方案</a:t>
                </a:r>
              </a:p>
            </p:txBody>
          </p:sp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2209" y="1325118"/>
                <a:ext cx="1964099" cy="1440000"/>
              </a:xfrm>
              <a:prstGeom prst="rect">
                <a:avLst/>
              </a:prstGeom>
            </p:spPr>
          </p:pic>
        </p:grpSp>
      </p:grpSp>
      <p:sp>
        <p:nvSpPr>
          <p:cNvPr id="2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2680652"/>
      </p:ext>
    </p:extLst>
  </p:cSld>
  <p:clrMapOvr>
    <a:masterClrMapping/>
  </p:clrMapOvr>
  <p:transition spd="slow" advTm="5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E4265B5F-37D5-05D1-CEE7-A8D45E2D5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19" y="539752"/>
            <a:ext cx="8538633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系统框图</a:t>
            </a:r>
          </a:p>
        </p:txBody>
      </p:sp>
      <p:sp>
        <p:nvSpPr>
          <p:cNvPr id="1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5CD0B48-F064-0927-B6E6-9A7CB7D59B7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404860" y="1182384"/>
          <a:ext cx="3326139" cy="517397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3811902104"/>
                    </a:ext>
                  </a:extLst>
                </a:gridCol>
                <a:gridCol w="880119">
                  <a:extLst>
                    <a:ext uri="{9D8B030D-6E8A-4147-A177-3AD203B41FA5}">
                      <a16:colId xmlns:a16="http://schemas.microsoft.com/office/drawing/2014/main" val="3341723882"/>
                    </a:ext>
                  </a:extLst>
                </a:gridCol>
              </a:tblGrid>
              <a:tr h="34534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主要参数</a:t>
                      </a:r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CN" sz="1200" b="1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芯片定位</a:t>
                      </a:r>
                      <a:endParaRPr lang="zh-CN" altLang="en-US" sz="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Audio CODEC SOC including USB</a:t>
                      </a: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工艺制程</a:t>
                      </a:r>
                      <a:endParaRPr lang="zh-CN" altLang="en-US" sz="800" b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TSMC 40nm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uLP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内核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Cadence HiFi3 up to 200MHz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RAM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512KB(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256KB, </a:t>
                      </a:r>
                      <a:r>
                        <a:rPr lang="en-US" altLang="zh-CN" sz="700" b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dRAM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256KB )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Flash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1MB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324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麦克风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 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(SNC8600/8600A)</a:t>
                      </a: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数字麦克风：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）；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个（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09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0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I2S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3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37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USB2.0 HS/FS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37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UART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76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4763" marR="4763" marT="476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2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个；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SNC8600A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1</a:t>
                      </a:r>
                      <a:r>
                        <a:rPr lang="zh-CN" altLang="en-US" sz="700" b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个</a:t>
                      </a: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7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  <a:sym typeface="Arial" panose="020B0604020202020204"/>
                      </a:endParaRPr>
                    </a:p>
                  </a:txBody>
                  <a:tcPr marL="2295" marR="2295" marT="229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XTAL</a:t>
                      </a:r>
                      <a:endParaRPr lang="en-US" altLang="zh-CN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24MHz  12pF  10ppm ESR</a:t>
                      </a: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100Ω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963"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采样率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最高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24bit/192K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88071" marR="88071" marT="44035" marB="4403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422">
                <a:tc rowSpan="3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ADC input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(24bit,48KHz)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9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106dB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23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2295" marR="2295" marT="229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-88dB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2307">
                <a:tc rowSpan="5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DAC output Path</a:t>
                      </a:r>
                      <a:endParaRPr lang="zh-CN" altLang="en-US" sz="800" b="0" u="none" strike="noStrike" cap="none" spc="0" baseline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/>
                      </a:endParaRPr>
                    </a:p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(32Ω 24bit,48KHz GOM/GOD=0dB</a:t>
                      </a:r>
                      <a:r>
                        <a:rPr lang="en-US" altLang="zh-CN" sz="800" b="0" dirty="0">
                          <a:ln>
                            <a:noFill/>
                          </a:ln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/>
                        </a:rPr>
                        <a:t>)</a:t>
                      </a:r>
                      <a:endParaRPr lang="zh-CN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295" marR="2295" marT="229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Output Power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30mW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19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SNR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19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Dynamic range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19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THD+N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-81dB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19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Noise level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825625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＜</a:t>
                      </a:r>
                      <a:r>
                        <a:rPr lang="en-US" altLang="zh-CN" sz="700" b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5uVrms</a:t>
                      </a:r>
                      <a:endParaRPr lang="en-US" altLang="zh-CN" sz="7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charset="0"/>
                      </a:endParaRPr>
                    </a:p>
                  </a:txBody>
                  <a:tcPr marL="2383" marR="2383" marT="2383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141462F8-DFC1-38C8-8AB1-ED6A322835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11" y="1182384"/>
            <a:ext cx="7614144" cy="517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3969"/>
      </p:ext>
    </p:extLst>
  </p:cSld>
  <p:clrMapOvr>
    <a:masterClrMapping/>
  </p:clrMapOvr>
  <p:transition advClick="0" advTm="5000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7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资源明细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2368" y="1426668"/>
            <a:ext cx="11109518" cy="5112773"/>
            <a:chOff x="380187" y="1006044"/>
            <a:chExt cx="8465450" cy="3834580"/>
          </a:xfrm>
        </p:grpSpPr>
        <p:sp>
          <p:nvSpPr>
            <p:cNvPr id="7" name="任意多边形: 形状 10"/>
            <p:cNvSpPr/>
            <p:nvPr/>
          </p:nvSpPr>
          <p:spPr>
            <a:xfrm>
              <a:off x="3356719" y="1667438"/>
              <a:ext cx="1040157" cy="1057344"/>
            </a:xfrm>
            <a:custGeom>
              <a:avLst/>
              <a:gdLst/>
              <a:ahLst/>
              <a:cxnLst/>
              <a:rect l="0" t="0" r="0" b="0"/>
              <a:pathLst>
                <a:path w="1209379" h="1211925">
                  <a:moveTo>
                    <a:pt x="0" y="296082"/>
                  </a:moveTo>
                  <a:lnTo>
                    <a:pt x="300069" y="296082"/>
                  </a:lnTo>
                  <a:cubicBezTo>
                    <a:pt x="300069" y="296082"/>
                    <a:pt x="380129" y="295357"/>
                    <a:pt x="389750" y="264830"/>
                  </a:cubicBezTo>
                  <a:cubicBezTo>
                    <a:pt x="389750" y="264830"/>
                    <a:pt x="396868" y="249567"/>
                    <a:pt x="383040" y="232124"/>
                  </a:cubicBezTo>
                  <a:cubicBezTo>
                    <a:pt x="383040" y="232124"/>
                    <a:pt x="365573" y="200871"/>
                    <a:pt x="347378" y="184880"/>
                  </a:cubicBezTo>
                  <a:cubicBezTo>
                    <a:pt x="329183" y="168890"/>
                    <a:pt x="315353" y="99843"/>
                    <a:pt x="347378" y="56234"/>
                  </a:cubicBezTo>
                  <a:cubicBezTo>
                    <a:pt x="379401" y="12625"/>
                    <a:pt x="423798" y="0"/>
                    <a:pt x="468195" y="0"/>
                  </a:cubicBezTo>
                  <a:cubicBezTo>
                    <a:pt x="512592" y="7537"/>
                    <a:pt x="551893" y="22800"/>
                    <a:pt x="575912" y="70770"/>
                  </a:cubicBezTo>
                  <a:cubicBezTo>
                    <a:pt x="599930" y="118740"/>
                    <a:pt x="588286" y="162350"/>
                    <a:pt x="559899" y="195783"/>
                  </a:cubicBezTo>
                  <a:cubicBezTo>
                    <a:pt x="531515" y="229217"/>
                    <a:pt x="520598" y="251020"/>
                    <a:pt x="523510" y="259743"/>
                  </a:cubicBezTo>
                  <a:cubicBezTo>
                    <a:pt x="526421" y="268464"/>
                    <a:pt x="530789" y="280820"/>
                    <a:pt x="557716" y="289541"/>
                  </a:cubicBezTo>
                  <a:cubicBezTo>
                    <a:pt x="584646" y="298264"/>
                    <a:pt x="637777" y="296082"/>
                    <a:pt x="637777" y="296082"/>
                  </a:cubicBezTo>
                  <a:lnTo>
                    <a:pt x="916530" y="296082"/>
                  </a:lnTo>
                  <a:lnTo>
                    <a:pt x="916530" y="567185"/>
                  </a:lnTo>
                  <a:cubicBezTo>
                    <a:pt x="916530" y="567185"/>
                    <a:pt x="914348" y="667484"/>
                    <a:pt x="942005" y="679841"/>
                  </a:cubicBezTo>
                  <a:cubicBezTo>
                    <a:pt x="969661" y="692197"/>
                    <a:pt x="985674" y="674753"/>
                    <a:pt x="991564" y="668940"/>
                  </a:cubicBezTo>
                  <a:cubicBezTo>
                    <a:pt x="991564" y="668940"/>
                    <a:pt x="1035895" y="630418"/>
                    <a:pt x="1052630" y="626058"/>
                  </a:cubicBezTo>
                  <a:cubicBezTo>
                    <a:pt x="1069373" y="621696"/>
                    <a:pt x="1128326" y="609341"/>
                    <a:pt x="1175636" y="660217"/>
                  </a:cubicBezTo>
                  <a:cubicBezTo>
                    <a:pt x="1222939" y="711095"/>
                    <a:pt x="1212018" y="789587"/>
                    <a:pt x="1193831" y="821568"/>
                  </a:cubicBezTo>
                  <a:cubicBezTo>
                    <a:pt x="1175636" y="853548"/>
                    <a:pt x="1134756" y="883705"/>
                    <a:pt x="1088176" y="882413"/>
                  </a:cubicBezTo>
                  <a:cubicBezTo>
                    <a:pt x="1088176" y="882413"/>
                    <a:pt x="1047432" y="882869"/>
                    <a:pt x="1022884" y="859826"/>
                  </a:cubicBezTo>
                  <a:cubicBezTo>
                    <a:pt x="998336" y="836783"/>
                    <a:pt x="969859" y="822069"/>
                    <a:pt x="963969" y="819622"/>
                  </a:cubicBezTo>
                  <a:cubicBezTo>
                    <a:pt x="958079" y="817175"/>
                    <a:pt x="938440" y="814720"/>
                    <a:pt x="930590" y="837269"/>
                  </a:cubicBezTo>
                  <a:cubicBezTo>
                    <a:pt x="922731" y="859826"/>
                    <a:pt x="916355" y="869136"/>
                    <a:pt x="916355" y="92021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30975" y="1215818"/>
                    <a:pt x="526060" y="1174565"/>
                  </a:cubicBezTo>
                  <a:cubicBezTo>
                    <a:pt x="526060" y="1174565"/>
                    <a:pt x="521530" y="1160224"/>
                    <a:pt x="534015" y="1144545"/>
                  </a:cubicBezTo>
                  <a:cubicBezTo>
                    <a:pt x="548867" y="1120764"/>
                    <a:pt x="561293" y="1108604"/>
                    <a:pt x="573968" y="1091231"/>
                  </a:cubicBezTo>
                  <a:cubicBezTo>
                    <a:pt x="573968" y="1091231"/>
                    <a:pt x="611494" y="1013308"/>
                    <a:pt x="559802" y="958459"/>
                  </a:cubicBezTo>
                  <a:cubicBezTo>
                    <a:pt x="559802" y="958459"/>
                    <a:pt x="521282" y="913786"/>
                    <a:pt x="455426" y="915032"/>
                  </a:cubicBezTo>
                  <a:cubicBezTo>
                    <a:pt x="392800" y="921234"/>
                    <a:pt x="369688" y="945805"/>
                    <a:pt x="356516" y="960944"/>
                  </a:cubicBezTo>
                  <a:cubicBezTo>
                    <a:pt x="344189" y="975110"/>
                    <a:pt x="316742" y="1020916"/>
                    <a:pt x="335889" y="1074351"/>
                  </a:cubicBezTo>
                  <a:cubicBezTo>
                    <a:pt x="335889" y="1074351"/>
                    <a:pt x="345333" y="1093214"/>
                    <a:pt x="356019" y="1106864"/>
                  </a:cubicBezTo>
                  <a:cubicBezTo>
                    <a:pt x="385096" y="1144340"/>
                    <a:pt x="406965" y="1169655"/>
                    <a:pt x="385842" y="1188762"/>
                  </a:cubicBezTo>
                  <a:cubicBezTo>
                    <a:pt x="369439" y="1205390"/>
                    <a:pt x="341853" y="1211820"/>
                    <a:pt x="300233" y="1211820"/>
                  </a:cubicBezTo>
                  <a:lnTo>
                    <a:pt x="0" y="1211820"/>
                  </a:lnTo>
                  <a:lnTo>
                    <a:pt x="0" y="925026"/>
                  </a:lnTo>
                  <a:cubicBezTo>
                    <a:pt x="0" y="925026"/>
                    <a:pt x="-1691" y="811779"/>
                    <a:pt x="39547" y="818155"/>
                  </a:cubicBezTo>
                  <a:cubicBezTo>
                    <a:pt x="39547" y="818155"/>
                    <a:pt x="65566" y="821583"/>
                    <a:pt x="94532" y="847567"/>
                  </a:cubicBezTo>
                  <a:cubicBezTo>
                    <a:pt x="123496" y="873552"/>
                    <a:pt x="156389" y="889238"/>
                    <a:pt x="205482" y="877960"/>
                  </a:cubicBezTo>
                  <a:cubicBezTo>
                    <a:pt x="254576" y="866689"/>
                    <a:pt x="280595" y="824038"/>
                    <a:pt x="287468" y="799520"/>
                  </a:cubicBezTo>
                  <a:cubicBezTo>
                    <a:pt x="294341" y="775010"/>
                    <a:pt x="312014" y="703923"/>
                    <a:pt x="247211" y="646073"/>
                  </a:cubicBezTo>
                  <a:cubicBezTo>
                    <a:pt x="247211" y="646073"/>
                    <a:pt x="204501" y="608812"/>
                    <a:pt x="148534" y="625482"/>
                  </a:cubicBezTo>
                  <a:cubicBezTo>
                    <a:pt x="148534" y="625482"/>
                    <a:pt x="118833" y="635042"/>
                    <a:pt x="99441" y="654407"/>
                  </a:cubicBezTo>
                  <a:cubicBezTo>
                    <a:pt x="80049" y="673772"/>
                    <a:pt x="55257" y="692157"/>
                    <a:pt x="36111" y="687744"/>
                  </a:cubicBezTo>
                  <a:cubicBezTo>
                    <a:pt x="16964" y="683333"/>
                    <a:pt x="3218" y="651956"/>
                    <a:pt x="0" y="620089"/>
                  </a:cubicBezTo>
                  <a:cubicBezTo>
                    <a:pt x="0" y="588223"/>
                    <a:pt x="0" y="548022"/>
                    <a:pt x="0" y="547531"/>
                  </a:cubicBezTo>
                  <a:lnTo>
                    <a:pt x="0" y="296082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11"/>
            <p:cNvSpPr/>
            <p:nvPr/>
          </p:nvSpPr>
          <p:spPr>
            <a:xfrm flipV="1">
              <a:off x="4145180" y="1925245"/>
              <a:ext cx="1040157" cy="1059942"/>
            </a:xfrm>
            <a:custGeom>
              <a:avLst/>
              <a:gdLst/>
              <a:ahLst/>
              <a:cxnLst/>
              <a:rect l="0" t="0" r="0" b="0"/>
              <a:pathLst>
                <a:path w="1209379" h="1214902">
                  <a:moveTo>
                    <a:pt x="0" y="297421"/>
                  </a:moveTo>
                  <a:lnTo>
                    <a:pt x="302404" y="297276"/>
                  </a:lnTo>
                  <a:cubicBezTo>
                    <a:pt x="302404" y="297276"/>
                    <a:pt x="381117" y="293668"/>
                    <a:pt x="389750" y="268305"/>
                  </a:cubicBezTo>
                  <a:cubicBezTo>
                    <a:pt x="389750" y="268305"/>
                    <a:pt x="396837" y="256379"/>
                    <a:pt x="382422" y="230773"/>
                  </a:cubicBezTo>
                  <a:cubicBezTo>
                    <a:pt x="382422" y="230773"/>
                    <a:pt x="365772" y="208400"/>
                    <a:pt x="346885" y="183045"/>
                  </a:cubicBezTo>
                  <a:cubicBezTo>
                    <a:pt x="326257" y="164152"/>
                    <a:pt x="315572" y="103248"/>
                    <a:pt x="346139" y="58998"/>
                  </a:cubicBezTo>
                  <a:cubicBezTo>
                    <a:pt x="376924" y="14434"/>
                    <a:pt x="428894" y="-1906"/>
                    <a:pt x="467912" y="0"/>
                  </a:cubicBezTo>
                  <a:cubicBezTo>
                    <a:pt x="515627" y="7043"/>
                    <a:pt x="557341" y="22754"/>
                    <a:pt x="578501" y="72422"/>
                  </a:cubicBezTo>
                  <a:cubicBezTo>
                    <a:pt x="604650" y="131338"/>
                    <a:pt x="587448" y="173846"/>
                    <a:pt x="546502" y="216119"/>
                  </a:cubicBezTo>
                  <a:cubicBezTo>
                    <a:pt x="524075" y="240221"/>
                    <a:pt x="522655" y="255720"/>
                    <a:pt x="525567" y="264458"/>
                  </a:cubicBezTo>
                  <a:cubicBezTo>
                    <a:pt x="528477" y="273193"/>
                    <a:pt x="533431" y="278405"/>
                    <a:pt x="560359" y="287142"/>
                  </a:cubicBezTo>
                  <a:cubicBezTo>
                    <a:pt x="587288" y="295878"/>
                    <a:pt x="638149" y="297608"/>
                    <a:pt x="638149" y="297608"/>
                  </a:cubicBezTo>
                  <a:lnTo>
                    <a:pt x="916902" y="297608"/>
                  </a:lnTo>
                  <a:lnTo>
                    <a:pt x="916530" y="571169"/>
                  </a:lnTo>
                  <a:cubicBezTo>
                    <a:pt x="916530" y="571169"/>
                    <a:pt x="914348" y="671639"/>
                    <a:pt x="942005" y="684015"/>
                  </a:cubicBezTo>
                  <a:cubicBezTo>
                    <a:pt x="969661" y="696391"/>
                    <a:pt x="985674" y="678919"/>
                    <a:pt x="991564" y="673095"/>
                  </a:cubicBezTo>
                  <a:cubicBezTo>
                    <a:pt x="991564" y="673095"/>
                    <a:pt x="1035895" y="634508"/>
                    <a:pt x="1052630" y="630140"/>
                  </a:cubicBezTo>
                  <a:cubicBezTo>
                    <a:pt x="1069373" y="625771"/>
                    <a:pt x="1128326" y="613396"/>
                    <a:pt x="1175636" y="664357"/>
                  </a:cubicBezTo>
                  <a:cubicBezTo>
                    <a:pt x="1222939" y="715320"/>
                    <a:pt x="1212018" y="793949"/>
                    <a:pt x="1193831" y="825983"/>
                  </a:cubicBezTo>
                  <a:cubicBezTo>
                    <a:pt x="1175636" y="858017"/>
                    <a:pt x="1134756" y="888220"/>
                    <a:pt x="1088176" y="886928"/>
                  </a:cubicBezTo>
                  <a:cubicBezTo>
                    <a:pt x="1088176" y="886928"/>
                    <a:pt x="1047432" y="887384"/>
                    <a:pt x="1022884" y="864295"/>
                  </a:cubicBezTo>
                  <a:cubicBezTo>
                    <a:pt x="998336" y="841221"/>
                    <a:pt x="969859" y="826485"/>
                    <a:pt x="963969" y="824030"/>
                  </a:cubicBezTo>
                  <a:cubicBezTo>
                    <a:pt x="958079" y="821575"/>
                    <a:pt x="938440" y="819120"/>
                    <a:pt x="930590" y="841708"/>
                  </a:cubicBezTo>
                  <a:cubicBezTo>
                    <a:pt x="922731" y="864295"/>
                    <a:pt x="916355" y="873628"/>
                    <a:pt x="916355" y="924798"/>
                  </a:cubicBezTo>
                  <a:lnTo>
                    <a:pt x="916355" y="1214731"/>
                  </a:lnTo>
                  <a:lnTo>
                    <a:pt x="644867" y="1214731"/>
                  </a:lnTo>
                  <a:cubicBezTo>
                    <a:pt x="644867" y="1214731"/>
                    <a:pt x="529988" y="1216897"/>
                    <a:pt x="526060" y="1179573"/>
                  </a:cubicBezTo>
                  <a:cubicBezTo>
                    <a:pt x="526060" y="1179573"/>
                    <a:pt x="520661" y="1167786"/>
                    <a:pt x="540789" y="1138320"/>
                  </a:cubicBezTo>
                  <a:cubicBezTo>
                    <a:pt x="560917" y="1108855"/>
                    <a:pt x="578100" y="1096087"/>
                    <a:pt x="586446" y="1071045"/>
                  </a:cubicBezTo>
                  <a:cubicBezTo>
                    <a:pt x="586446" y="1071045"/>
                    <a:pt x="602647" y="1003276"/>
                    <a:pt x="560917" y="962517"/>
                  </a:cubicBezTo>
                  <a:cubicBezTo>
                    <a:pt x="560917" y="962517"/>
                    <a:pt x="517715" y="914394"/>
                    <a:pt x="454874" y="918810"/>
                  </a:cubicBezTo>
                  <a:cubicBezTo>
                    <a:pt x="392037" y="923225"/>
                    <a:pt x="366017" y="949749"/>
                    <a:pt x="353744" y="963992"/>
                  </a:cubicBezTo>
                  <a:cubicBezTo>
                    <a:pt x="341470" y="978234"/>
                    <a:pt x="315451" y="1026357"/>
                    <a:pt x="334598" y="1079884"/>
                  </a:cubicBezTo>
                  <a:cubicBezTo>
                    <a:pt x="334598" y="1079884"/>
                    <a:pt x="351780" y="1114753"/>
                    <a:pt x="370926" y="1132430"/>
                  </a:cubicBezTo>
                  <a:cubicBezTo>
                    <a:pt x="390072" y="1150108"/>
                    <a:pt x="401855" y="1177118"/>
                    <a:pt x="384182" y="1191847"/>
                  </a:cubicBezTo>
                  <a:cubicBezTo>
                    <a:pt x="366508" y="1206584"/>
                    <a:pt x="319379" y="1210999"/>
                    <a:pt x="300233" y="1214731"/>
                  </a:cubicBezTo>
                  <a:lnTo>
                    <a:pt x="0" y="1214731"/>
                  </a:lnTo>
                  <a:lnTo>
                    <a:pt x="0" y="929617"/>
                  </a:lnTo>
                  <a:cubicBezTo>
                    <a:pt x="0" y="929617"/>
                    <a:pt x="-1691" y="816172"/>
                    <a:pt x="39547" y="822556"/>
                  </a:cubicBezTo>
                  <a:cubicBezTo>
                    <a:pt x="39547" y="822556"/>
                    <a:pt x="65566" y="825998"/>
                    <a:pt x="94531" y="852021"/>
                  </a:cubicBezTo>
                  <a:cubicBezTo>
                    <a:pt x="123496" y="878051"/>
                    <a:pt x="156389" y="893768"/>
                    <a:pt x="205482" y="882466"/>
                  </a:cubicBezTo>
                  <a:cubicBezTo>
                    <a:pt x="254576" y="871173"/>
                    <a:pt x="277052" y="826895"/>
                    <a:pt x="285749" y="803898"/>
                  </a:cubicBezTo>
                  <a:cubicBezTo>
                    <a:pt x="292709" y="781652"/>
                    <a:pt x="307494" y="706948"/>
                    <a:pt x="250336" y="655988"/>
                  </a:cubicBezTo>
                  <a:cubicBezTo>
                    <a:pt x="250336" y="655988"/>
                    <a:pt x="209207" y="618574"/>
                    <a:pt x="150309" y="629513"/>
                  </a:cubicBezTo>
                  <a:cubicBezTo>
                    <a:pt x="150309" y="629513"/>
                    <a:pt x="118747" y="633987"/>
                    <a:pt x="99441" y="658538"/>
                  </a:cubicBezTo>
                  <a:cubicBezTo>
                    <a:pt x="80049" y="677936"/>
                    <a:pt x="55257" y="696351"/>
                    <a:pt x="36111" y="691931"/>
                  </a:cubicBezTo>
                  <a:cubicBezTo>
                    <a:pt x="12631" y="688926"/>
                    <a:pt x="3218" y="656083"/>
                    <a:pt x="0" y="624162"/>
                  </a:cubicBezTo>
                  <a:cubicBezTo>
                    <a:pt x="0" y="592242"/>
                    <a:pt x="0" y="551973"/>
                    <a:pt x="0" y="551482"/>
                  </a:cubicBezTo>
                  <a:lnTo>
                    <a:pt x="0" y="29742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: 形状 12"/>
            <p:cNvSpPr/>
            <p:nvPr/>
          </p:nvSpPr>
          <p:spPr>
            <a:xfrm flipH="1">
              <a:off x="3105277" y="2464325"/>
              <a:ext cx="1040157" cy="1060030"/>
            </a:xfrm>
            <a:custGeom>
              <a:avLst/>
              <a:gdLst/>
              <a:ahLst/>
              <a:cxnLst/>
              <a:rect l="0" t="0" r="0" b="0"/>
              <a:pathLst>
                <a:path w="1209379" h="1215003">
                  <a:moveTo>
                    <a:pt x="0" y="299843"/>
                  </a:moveTo>
                  <a:lnTo>
                    <a:pt x="300069" y="299843"/>
                  </a:lnTo>
                  <a:cubicBezTo>
                    <a:pt x="300069" y="299843"/>
                    <a:pt x="381949" y="294951"/>
                    <a:pt x="389404" y="267450"/>
                  </a:cubicBezTo>
                  <a:cubicBezTo>
                    <a:pt x="389404" y="267450"/>
                    <a:pt x="396868" y="253249"/>
                    <a:pt x="383040" y="235776"/>
                  </a:cubicBezTo>
                  <a:cubicBezTo>
                    <a:pt x="383040" y="235776"/>
                    <a:pt x="363294" y="210917"/>
                    <a:pt x="347378" y="188453"/>
                  </a:cubicBezTo>
                  <a:cubicBezTo>
                    <a:pt x="330693" y="164907"/>
                    <a:pt x="315353" y="101385"/>
                    <a:pt x="347378" y="57703"/>
                  </a:cubicBezTo>
                  <a:cubicBezTo>
                    <a:pt x="379401" y="14021"/>
                    <a:pt x="424082" y="-1757"/>
                    <a:pt x="468195" y="0"/>
                  </a:cubicBezTo>
                  <a:cubicBezTo>
                    <a:pt x="512419" y="8295"/>
                    <a:pt x="552175" y="23902"/>
                    <a:pt x="575791" y="72152"/>
                  </a:cubicBezTo>
                  <a:cubicBezTo>
                    <a:pt x="597692" y="116898"/>
                    <a:pt x="588286" y="165885"/>
                    <a:pt x="559899" y="199375"/>
                  </a:cubicBezTo>
                  <a:cubicBezTo>
                    <a:pt x="531515" y="232864"/>
                    <a:pt x="520598" y="254705"/>
                    <a:pt x="523510" y="263442"/>
                  </a:cubicBezTo>
                  <a:cubicBezTo>
                    <a:pt x="526421" y="272178"/>
                    <a:pt x="535252" y="285163"/>
                    <a:pt x="557152" y="291689"/>
                  </a:cubicBezTo>
                  <a:cubicBezTo>
                    <a:pt x="584284" y="299772"/>
                    <a:pt x="637777" y="299843"/>
                    <a:pt x="637777" y="299843"/>
                  </a:cubicBezTo>
                  <a:lnTo>
                    <a:pt x="917054" y="299432"/>
                  </a:lnTo>
                  <a:lnTo>
                    <a:pt x="917343" y="581606"/>
                  </a:lnTo>
                  <a:cubicBezTo>
                    <a:pt x="917343" y="581606"/>
                    <a:pt x="914348" y="671870"/>
                    <a:pt x="942005" y="684247"/>
                  </a:cubicBezTo>
                  <a:cubicBezTo>
                    <a:pt x="969661" y="696624"/>
                    <a:pt x="985674" y="679150"/>
                    <a:pt x="991564" y="673327"/>
                  </a:cubicBezTo>
                  <a:cubicBezTo>
                    <a:pt x="991564" y="673327"/>
                    <a:pt x="1035895" y="634741"/>
                    <a:pt x="1052630" y="630372"/>
                  </a:cubicBezTo>
                  <a:cubicBezTo>
                    <a:pt x="1069373" y="626004"/>
                    <a:pt x="1128326" y="613628"/>
                    <a:pt x="1175636" y="664590"/>
                  </a:cubicBezTo>
                  <a:cubicBezTo>
                    <a:pt x="1222939" y="715552"/>
                    <a:pt x="1212018" y="794177"/>
                    <a:pt x="1193831" y="826211"/>
                  </a:cubicBezTo>
                  <a:cubicBezTo>
                    <a:pt x="1175636" y="858245"/>
                    <a:pt x="1134756" y="888455"/>
                    <a:pt x="1088176" y="887163"/>
                  </a:cubicBezTo>
                  <a:cubicBezTo>
                    <a:pt x="1088176" y="887163"/>
                    <a:pt x="1047432" y="887612"/>
                    <a:pt x="1022884" y="864530"/>
                  </a:cubicBezTo>
                  <a:cubicBezTo>
                    <a:pt x="998336" y="841449"/>
                    <a:pt x="969859" y="826720"/>
                    <a:pt x="963969" y="824266"/>
                  </a:cubicBezTo>
                  <a:cubicBezTo>
                    <a:pt x="958079" y="821811"/>
                    <a:pt x="938440" y="819348"/>
                    <a:pt x="930590" y="841943"/>
                  </a:cubicBezTo>
                  <a:cubicBezTo>
                    <a:pt x="922731" y="864530"/>
                    <a:pt x="916355" y="873863"/>
                    <a:pt x="916355" y="925026"/>
                  </a:cubicBezTo>
                  <a:lnTo>
                    <a:pt x="916355" y="1214845"/>
                  </a:lnTo>
                  <a:lnTo>
                    <a:pt x="644867" y="1214845"/>
                  </a:lnTo>
                  <a:cubicBezTo>
                    <a:pt x="644867" y="1214845"/>
                    <a:pt x="529988" y="1217132"/>
                    <a:pt x="526060" y="1179801"/>
                  </a:cubicBezTo>
                  <a:cubicBezTo>
                    <a:pt x="526060" y="1179801"/>
                    <a:pt x="520661" y="1168021"/>
                    <a:pt x="540789" y="1138556"/>
                  </a:cubicBezTo>
                  <a:cubicBezTo>
                    <a:pt x="560917" y="1109091"/>
                    <a:pt x="578100" y="1096323"/>
                    <a:pt x="586446" y="1071273"/>
                  </a:cubicBezTo>
                  <a:cubicBezTo>
                    <a:pt x="586446" y="1071273"/>
                    <a:pt x="602647" y="1003504"/>
                    <a:pt x="560917" y="962745"/>
                  </a:cubicBezTo>
                  <a:cubicBezTo>
                    <a:pt x="560917" y="962745"/>
                    <a:pt x="517715" y="914622"/>
                    <a:pt x="454874" y="919045"/>
                  </a:cubicBezTo>
                  <a:cubicBezTo>
                    <a:pt x="392037" y="923461"/>
                    <a:pt x="366017" y="949977"/>
                    <a:pt x="353744" y="964220"/>
                  </a:cubicBezTo>
                  <a:cubicBezTo>
                    <a:pt x="341470" y="978462"/>
                    <a:pt x="315451" y="1026585"/>
                    <a:pt x="334598" y="1080112"/>
                  </a:cubicBezTo>
                  <a:cubicBezTo>
                    <a:pt x="334598" y="1080112"/>
                    <a:pt x="351780" y="1114981"/>
                    <a:pt x="370926" y="1132658"/>
                  </a:cubicBezTo>
                  <a:cubicBezTo>
                    <a:pt x="390073" y="1150344"/>
                    <a:pt x="401855" y="1177346"/>
                    <a:pt x="384182" y="1192083"/>
                  </a:cubicBezTo>
                  <a:cubicBezTo>
                    <a:pt x="366508" y="1206812"/>
                    <a:pt x="319379" y="1211235"/>
                    <a:pt x="300233" y="1214845"/>
                  </a:cubicBezTo>
                  <a:lnTo>
                    <a:pt x="0" y="1214845"/>
                  </a:lnTo>
                  <a:lnTo>
                    <a:pt x="0" y="929845"/>
                  </a:lnTo>
                  <a:cubicBezTo>
                    <a:pt x="0" y="929845"/>
                    <a:pt x="-1691" y="816407"/>
                    <a:pt x="39548" y="822791"/>
                  </a:cubicBezTo>
                  <a:cubicBezTo>
                    <a:pt x="39548" y="822791"/>
                    <a:pt x="65566" y="826226"/>
                    <a:pt x="94532" y="852256"/>
                  </a:cubicBezTo>
                  <a:cubicBezTo>
                    <a:pt x="123496" y="878279"/>
                    <a:pt x="157134" y="896853"/>
                    <a:pt x="205482" y="882702"/>
                  </a:cubicBezTo>
                  <a:cubicBezTo>
                    <a:pt x="255361" y="868102"/>
                    <a:pt x="277690" y="828028"/>
                    <a:pt x="284561" y="803472"/>
                  </a:cubicBezTo>
                  <a:cubicBezTo>
                    <a:pt x="291436" y="778916"/>
                    <a:pt x="306928" y="700929"/>
                    <a:pt x="249149" y="653697"/>
                  </a:cubicBezTo>
                  <a:cubicBezTo>
                    <a:pt x="249149" y="653697"/>
                    <a:pt x="204415" y="617030"/>
                    <a:pt x="148534" y="629796"/>
                  </a:cubicBezTo>
                  <a:cubicBezTo>
                    <a:pt x="148534" y="629796"/>
                    <a:pt x="118833" y="639371"/>
                    <a:pt x="99441" y="658769"/>
                  </a:cubicBezTo>
                  <a:cubicBezTo>
                    <a:pt x="80049" y="678166"/>
                    <a:pt x="53671" y="692880"/>
                    <a:pt x="34182" y="690363"/>
                  </a:cubicBezTo>
                  <a:cubicBezTo>
                    <a:pt x="14922" y="687878"/>
                    <a:pt x="3219" y="656315"/>
                    <a:pt x="0" y="624395"/>
                  </a:cubicBezTo>
                  <a:cubicBezTo>
                    <a:pt x="0" y="592475"/>
                    <a:pt x="0" y="552206"/>
                    <a:pt x="0" y="551714"/>
                  </a:cubicBezTo>
                  <a:lnTo>
                    <a:pt x="0" y="299843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13"/>
            <p:cNvSpPr/>
            <p:nvPr/>
          </p:nvSpPr>
          <p:spPr>
            <a:xfrm flipH="1" flipV="1">
              <a:off x="3894039" y="2724537"/>
              <a:ext cx="1040157" cy="1057469"/>
            </a:xfrm>
            <a:custGeom>
              <a:avLst/>
              <a:gdLst/>
              <a:ahLst/>
              <a:cxnLst/>
              <a:rect l="0" t="0" r="0" b="0"/>
              <a:pathLst>
                <a:path w="1209379" h="1212068">
                  <a:moveTo>
                    <a:pt x="0" y="296120"/>
                  </a:moveTo>
                  <a:lnTo>
                    <a:pt x="300069" y="296120"/>
                  </a:lnTo>
                  <a:cubicBezTo>
                    <a:pt x="300069" y="296120"/>
                    <a:pt x="380129" y="295392"/>
                    <a:pt x="389750" y="264770"/>
                  </a:cubicBezTo>
                  <a:cubicBezTo>
                    <a:pt x="389750" y="264770"/>
                    <a:pt x="396868" y="249462"/>
                    <a:pt x="383040" y="231964"/>
                  </a:cubicBezTo>
                  <a:cubicBezTo>
                    <a:pt x="383040" y="231964"/>
                    <a:pt x="365573" y="200614"/>
                    <a:pt x="347378" y="184574"/>
                  </a:cubicBezTo>
                  <a:cubicBezTo>
                    <a:pt x="329183" y="168536"/>
                    <a:pt x="315353" y="99276"/>
                    <a:pt x="347378" y="55532"/>
                  </a:cubicBezTo>
                  <a:cubicBezTo>
                    <a:pt x="379401" y="11789"/>
                    <a:pt x="423798" y="-2063"/>
                    <a:pt x="468195" y="0"/>
                  </a:cubicBezTo>
                  <a:cubicBezTo>
                    <a:pt x="512592" y="6686"/>
                    <a:pt x="551893" y="21996"/>
                    <a:pt x="575912" y="70113"/>
                  </a:cubicBezTo>
                  <a:cubicBezTo>
                    <a:pt x="599930" y="118231"/>
                    <a:pt x="588286" y="161974"/>
                    <a:pt x="559899" y="195512"/>
                  </a:cubicBezTo>
                  <a:cubicBezTo>
                    <a:pt x="531515" y="229049"/>
                    <a:pt x="520598" y="250918"/>
                    <a:pt x="523510" y="259668"/>
                  </a:cubicBezTo>
                  <a:cubicBezTo>
                    <a:pt x="526421" y="268415"/>
                    <a:pt x="530789" y="280810"/>
                    <a:pt x="557716" y="289558"/>
                  </a:cubicBezTo>
                  <a:cubicBezTo>
                    <a:pt x="584646" y="298308"/>
                    <a:pt x="637777" y="296120"/>
                    <a:pt x="637777" y="296120"/>
                  </a:cubicBezTo>
                  <a:lnTo>
                    <a:pt x="916530" y="296120"/>
                  </a:lnTo>
                  <a:lnTo>
                    <a:pt x="916530" y="568057"/>
                  </a:lnTo>
                  <a:cubicBezTo>
                    <a:pt x="916530" y="568057"/>
                    <a:pt x="914348" y="668668"/>
                    <a:pt x="942005" y="681062"/>
                  </a:cubicBezTo>
                  <a:cubicBezTo>
                    <a:pt x="969661" y="693455"/>
                    <a:pt x="985674" y="675958"/>
                    <a:pt x="991564" y="670125"/>
                  </a:cubicBezTo>
                  <a:cubicBezTo>
                    <a:pt x="991564" y="670125"/>
                    <a:pt x="1035895" y="631486"/>
                    <a:pt x="1052630" y="627112"/>
                  </a:cubicBezTo>
                  <a:cubicBezTo>
                    <a:pt x="1069373" y="622736"/>
                    <a:pt x="1128326" y="610344"/>
                    <a:pt x="1175636" y="661376"/>
                  </a:cubicBezTo>
                  <a:cubicBezTo>
                    <a:pt x="1222939" y="712410"/>
                    <a:pt x="1212018" y="791145"/>
                    <a:pt x="1193831" y="823224"/>
                  </a:cubicBezTo>
                  <a:cubicBezTo>
                    <a:pt x="1175636" y="855304"/>
                    <a:pt x="1134756" y="885552"/>
                    <a:pt x="1088176" y="884260"/>
                  </a:cubicBezTo>
                  <a:cubicBezTo>
                    <a:pt x="1088176" y="884260"/>
                    <a:pt x="1047432" y="884708"/>
                    <a:pt x="1022884" y="861597"/>
                  </a:cubicBezTo>
                  <a:cubicBezTo>
                    <a:pt x="998336" y="838485"/>
                    <a:pt x="969859" y="823734"/>
                    <a:pt x="963969" y="821271"/>
                  </a:cubicBezTo>
                  <a:cubicBezTo>
                    <a:pt x="958079" y="818816"/>
                    <a:pt x="938440" y="816354"/>
                    <a:pt x="930590" y="838979"/>
                  </a:cubicBezTo>
                  <a:cubicBezTo>
                    <a:pt x="922731" y="861597"/>
                    <a:pt x="916355" y="870945"/>
                    <a:pt x="916355" y="922176"/>
                  </a:cubicBezTo>
                  <a:lnTo>
                    <a:pt x="916355" y="1211820"/>
                  </a:lnTo>
                  <a:lnTo>
                    <a:pt x="644867" y="1211820"/>
                  </a:lnTo>
                  <a:cubicBezTo>
                    <a:pt x="644867" y="1211820"/>
                    <a:pt x="529988" y="1214693"/>
                    <a:pt x="526060" y="1177308"/>
                  </a:cubicBezTo>
                  <a:cubicBezTo>
                    <a:pt x="526060" y="1177308"/>
                    <a:pt x="520661" y="1165513"/>
                    <a:pt x="540789" y="1136002"/>
                  </a:cubicBezTo>
                  <a:cubicBezTo>
                    <a:pt x="560917" y="1106499"/>
                    <a:pt x="574768" y="1097729"/>
                    <a:pt x="586446" y="1068628"/>
                  </a:cubicBezTo>
                  <a:cubicBezTo>
                    <a:pt x="586446" y="1068628"/>
                    <a:pt x="602647" y="1000768"/>
                    <a:pt x="560917" y="959948"/>
                  </a:cubicBezTo>
                  <a:cubicBezTo>
                    <a:pt x="560917" y="959948"/>
                    <a:pt x="517715" y="911757"/>
                    <a:pt x="454874" y="916188"/>
                  </a:cubicBezTo>
                  <a:cubicBezTo>
                    <a:pt x="392037" y="920611"/>
                    <a:pt x="366017" y="947165"/>
                    <a:pt x="353744" y="961423"/>
                  </a:cubicBezTo>
                  <a:cubicBezTo>
                    <a:pt x="341470" y="975688"/>
                    <a:pt x="315451" y="1023880"/>
                    <a:pt x="334598" y="1077482"/>
                  </a:cubicBezTo>
                  <a:cubicBezTo>
                    <a:pt x="334598" y="1077482"/>
                    <a:pt x="351780" y="1112397"/>
                    <a:pt x="370926" y="1130105"/>
                  </a:cubicBezTo>
                  <a:cubicBezTo>
                    <a:pt x="390073" y="1147805"/>
                    <a:pt x="401855" y="1174854"/>
                    <a:pt x="384182" y="1189605"/>
                  </a:cubicBezTo>
                  <a:cubicBezTo>
                    <a:pt x="366508" y="1204357"/>
                    <a:pt x="319379" y="1208788"/>
                    <a:pt x="300233" y="1211820"/>
                  </a:cubicBezTo>
                  <a:lnTo>
                    <a:pt x="0" y="1211820"/>
                  </a:lnTo>
                  <a:lnTo>
                    <a:pt x="0" y="927002"/>
                  </a:lnTo>
                  <a:cubicBezTo>
                    <a:pt x="0" y="927002"/>
                    <a:pt x="-1691" y="813405"/>
                    <a:pt x="39548" y="819797"/>
                  </a:cubicBezTo>
                  <a:cubicBezTo>
                    <a:pt x="39548" y="819797"/>
                    <a:pt x="65567" y="823240"/>
                    <a:pt x="94532" y="849300"/>
                  </a:cubicBezTo>
                  <a:cubicBezTo>
                    <a:pt x="123496" y="875368"/>
                    <a:pt x="156389" y="891108"/>
                    <a:pt x="205482" y="879791"/>
                  </a:cubicBezTo>
                  <a:cubicBezTo>
                    <a:pt x="254576" y="868482"/>
                    <a:pt x="280595" y="825702"/>
                    <a:pt x="287468" y="801108"/>
                  </a:cubicBezTo>
                  <a:cubicBezTo>
                    <a:pt x="294341" y="776522"/>
                    <a:pt x="312014" y="705217"/>
                    <a:pt x="247211" y="647189"/>
                  </a:cubicBezTo>
                  <a:cubicBezTo>
                    <a:pt x="247211" y="647189"/>
                    <a:pt x="204501" y="609813"/>
                    <a:pt x="148534" y="626535"/>
                  </a:cubicBezTo>
                  <a:cubicBezTo>
                    <a:pt x="148534" y="626535"/>
                    <a:pt x="118833" y="636123"/>
                    <a:pt x="99441" y="655549"/>
                  </a:cubicBezTo>
                  <a:cubicBezTo>
                    <a:pt x="80049" y="674973"/>
                    <a:pt x="55257" y="693415"/>
                    <a:pt x="36111" y="688989"/>
                  </a:cubicBezTo>
                  <a:cubicBezTo>
                    <a:pt x="16965" y="684563"/>
                    <a:pt x="3218" y="653089"/>
                    <a:pt x="0" y="621125"/>
                  </a:cubicBezTo>
                  <a:cubicBezTo>
                    <a:pt x="0" y="589160"/>
                    <a:pt x="0" y="548836"/>
                    <a:pt x="0" y="548344"/>
                  </a:cubicBezTo>
                  <a:lnTo>
                    <a:pt x="0" y="29612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: 形状 14"/>
            <p:cNvSpPr/>
            <p:nvPr/>
          </p:nvSpPr>
          <p:spPr>
            <a:xfrm>
              <a:off x="1500206" y="1145871"/>
              <a:ext cx="2232745" cy="628343"/>
            </a:xfrm>
            <a:custGeom>
              <a:avLst/>
              <a:gdLst/>
              <a:ahLst/>
              <a:cxnLst/>
              <a:rect l="0" t="0" r="0" b="0"/>
              <a:pathLst>
                <a:path w="2323594" h="953610" fill="none">
                  <a:moveTo>
                    <a:pt x="2323594" y="953610"/>
                  </a:moveTo>
                  <a:lnTo>
                    <a:pt x="2323594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: 形状 15"/>
            <p:cNvSpPr/>
            <p:nvPr/>
          </p:nvSpPr>
          <p:spPr>
            <a:xfrm>
              <a:off x="5117523" y="1145871"/>
              <a:ext cx="255618" cy="1167397"/>
            </a:xfrm>
            <a:custGeom>
              <a:avLst/>
              <a:gdLst/>
              <a:ahLst/>
              <a:cxnLst/>
              <a:rect l="0" t="0" r="0" b="0"/>
              <a:pathLst>
                <a:path w="614384" h="826948" fill="none">
                  <a:moveTo>
                    <a:pt x="0" y="826948"/>
                  </a:moveTo>
                  <a:lnTo>
                    <a:pt x="248865" y="826948"/>
                  </a:lnTo>
                  <a:lnTo>
                    <a:pt x="248865" y="0"/>
                  </a:lnTo>
                  <a:lnTo>
                    <a:pt x="614384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: 形状 17"/>
            <p:cNvSpPr/>
            <p:nvPr/>
          </p:nvSpPr>
          <p:spPr>
            <a:xfrm>
              <a:off x="1486167" y="3054547"/>
              <a:ext cx="1705739" cy="88470"/>
            </a:xfrm>
            <a:custGeom>
              <a:avLst/>
              <a:gdLst/>
              <a:ahLst/>
              <a:cxnLst/>
              <a:rect l="0" t="0" r="0" b="0"/>
              <a:pathLst>
                <a:path w="1618458" h="283898" fill="none">
                  <a:moveTo>
                    <a:pt x="1618458" y="283898"/>
                  </a:moveTo>
                  <a:lnTo>
                    <a:pt x="1294766" y="283898"/>
                  </a:lnTo>
                  <a:lnTo>
                    <a:pt x="1294766" y="0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0"/>
            <p:cNvSpPr/>
            <p:nvPr/>
          </p:nvSpPr>
          <p:spPr>
            <a:xfrm>
              <a:off x="5373141" y="1006044"/>
              <a:ext cx="94330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Architecture</a:t>
              </a:r>
              <a:endParaRPr lang="en-US" altLang="zh-CN"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128"/>
            <p:cNvSpPr txBox="1"/>
            <p:nvPr/>
          </p:nvSpPr>
          <p:spPr>
            <a:xfrm>
              <a:off x="5117523" y="3154633"/>
              <a:ext cx="3728114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立体声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DAC: SNR 101dB, THD+N: - 89dB,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110dBA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ADC: SNR 106dB, THD+N: - 88dB, DR: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106dBA 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采样率支持：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8k, 16k, 32k, 48k, 96k, 192k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DMIC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 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支持本地音频运算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AGC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DRC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Mixer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独立声道增益控制：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12dB~-19dB,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数字增益（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64dB~-64dB, 1dB Step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38" name="任意多边形: 形状 25"/>
            <p:cNvSpPr/>
            <p:nvPr/>
          </p:nvSpPr>
          <p:spPr>
            <a:xfrm>
              <a:off x="609833" y="1006044"/>
              <a:ext cx="890373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Resource</a:t>
              </a:r>
            </a:p>
          </p:txBody>
        </p:sp>
        <p:sp>
          <p:nvSpPr>
            <p:cNvPr id="39" name="Text 129"/>
            <p:cNvSpPr txBox="1"/>
            <p:nvPr/>
          </p:nvSpPr>
          <p:spPr>
            <a:xfrm>
              <a:off x="380187" y="1338865"/>
              <a:ext cx="2811720" cy="1463308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音频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，可达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200MHz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支持单周期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，矢量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FPU, SIMD 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48KB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零等待缓存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片内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1MB NOR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闪存 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单独的电源管理单元支持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3.3V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5.5V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宽电压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用于所有片上电源电压的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DC-DC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稳压器和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LDO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内置硬件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BQ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加速器，支持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8-band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EQ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任意多边形: 形状 27"/>
            <p:cNvSpPr/>
            <p:nvPr/>
          </p:nvSpPr>
          <p:spPr>
            <a:xfrm>
              <a:off x="609833" y="2907105"/>
              <a:ext cx="876335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altLang="zh-CN" sz="1400" i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Interface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 131"/>
            <p:cNvSpPr txBox="1"/>
            <p:nvPr/>
          </p:nvSpPr>
          <p:spPr>
            <a:xfrm>
              <a:off x="380187" y="3253271"/>
              <a:ext cx="2861666" cy="1380295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USB2.0 HS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设备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支持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UAC1.0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UAC2.0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路全双工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I2S 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数字音频接口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I2C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控制单元，支持主从模式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Uart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16 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路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GPIO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，支持和其他单元的引脚复用</a:t>
              </a:r>
              <a:endParaRPr lang="en-US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ADC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单元用于其他模拟信号检测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r>
                <a:rPr lang="zh-CN" altLang="en-US" sz="1050" kern="1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个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256 bits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 </a:t>
              </a:r>
              <a:r>
                <a:rPr lang="en-US" altLang="zh-CN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eFuse</a:t>
              </a:r>
              <a:r>
                <a:rPr lang="zh-CN" altLang="en-US" sz="105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单元</a:t>
              </a:r>
              <a:endParaRPr lang="zh-CN" altLang="zh-CN" sz="105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Text 132"/>
            <p:cNvSpPr txBox="1"/>
            <p:nvPr/>
          </p:nvSpPr>
          <p:spPr>
            <a:xfrm>
              <a:off x="3616103" y="1943653"/>
              <a:ext cx="350819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DSP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133"/>
            <p:cNvSpPr txBox="1"/>
            <p:nvPr/>
          </p:nvSpPr>
          <p:spPr>
            <a:xfrm>
              <a:off x="3490240" y="2759471"/>
              <a:ext cx="56469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接口资源</a:t>
              </a:r>
            </a:p>
          </p:txBody>
        </p:sp>
        <p:sp>
          <p:nvSpPr>
            <p:cNvPr id="44" name="Text 134"/>
            <p:cNvSpPr txBox="1"/>
            <p:nvPr/>
          </p:nvSpPr>
          <p:spPr>
            <a:xfrm>
              <a:off x="4333238" y="2404724"/>
              <a:ext cx="720647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指令架构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 135"/>
            <p:cNvSpPr txBox="1"/>
            <p:nvPr/>
          </p:nvSpPr>
          <p:spPr>
            <a:xfrm>
              <a:off x="4336021" y="3206515"/>
              <a:ext cx="622281" cy="309080"/>
            </a:xfrm>
            <a:prstGeom prst="rect">
              <a:avLst/>
            </a:prstGeom>
            <a:noFill/>
          </p:spPr>
          <p:txBody>
            <a:bodyPr wrap="square" lIns="36000" tIns="0" rIns="36000" bIns="0" rtlCol="0" anchor="ctr"/>
            <a:lstStyle/>
            <a:p>
              <a:pPr defTabSz="914400"/>
              <a:r>
                <a:rPr 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Codec</a:t>
              </a:r>
              <a:endParaRPr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 129"/>
            <p:cNvSpPr txBox="1"/>
            <p:nvPr/>
          </p:nvSpPr>
          <p:spPr>
            <a:xfrm>
              <a:off x="5122000" y="1315114"/>
              <a:ext cx="3673026" cy="1685991"/>
            </a:xfrm>
            <a:prstGeom prst="rect">
              <a:avLst/>
            </a:prstGeom>
            <a:noFill/>
          </p:spPr>
          <p:txBody>
            <a:bodyPr wrap="square" lIns="36000" tIns="0" rIns="36000" bIns="0" rtlCol="0" anchor="t"/>
            <a:lstStyle/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HiFi3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VLIW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架构，支持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路操作并行执行</a:t>
              </a: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支持一个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SIMD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单精度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乘法器的乘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积单元，乘法器支持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位、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位或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16x16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位乘法操作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每个周期支持两次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32x32-bit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</a:t>
              </a:r>
              <a:endParaRPr lang="en-US" sz="1050" dirty="0">
                <a:solidFill>
                  <a:srgbClr val="3920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200150" lvl="2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支持单乘、双乘和四乘的运算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通过可选的浮点单元，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HiFi 3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支持每个周期两个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IEEE-754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浮点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</a:p>
            <a:p>
              <a:pPr marL="742950" lvl="1" indent="-285750" algn="just">
                <a:lnSpc>
                  <a:spcPct val="150000"/>
                </a:lnSpc>
                <a:buFont typeface="Wingdings" panose="05000000000000000000" pitchFamily="2" charset="2"/>
                <a:buChar char=""/>
              </a:pP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一个算术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逻辑单元，以及一个对</a:t>
              </a:r>
              <a:r>
                <a:rPr lang="en-US" altLang="zh-CN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AE_DR</a:t>
              </a:r>
              <a:r>
                <a:rPr lang="zh-CN" altLang="en-US" sz="105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值进行操作的移位单元</a:t>
              </a:r>
              <a:endParaRPr lang="en-US" altLang="zh-CN" sz="105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任意多边形: 形状 39"/>
            <p:cNvSpPr/>
            <p:nvPr/>
          </p:nvSpPr>
          <p:spPr>
            <a:xfrm>
              <a:off x="4579921" y="2985187"/>
              <a:ext cx="783674" cy="672865"/>
            </a:xfrm>
            <a:custGeom>
              <a:avLst/>
              <a:gdLst>
                <a:gd name="connsiteX0" fmla="*/ 0 w 614384"/>
                <a:gd name="connsiteY0" fmla="*/ 848562 h 848562"/>
                <a:gd name="connsiteX1" fmla="*/ 248865 w 614384"/>
                <a:gd name="connsiteY1" fmla="*/ 848562 h 848562"/>
                <a:gd name="connsiteX2" fmla="*/ 465789 w 614384"/>
                <a:gd name="connsiteY2" fmla="*/ 0 h 848562"/>
                <a:gd name="connsiteX3" fmla="*/ 614384 w 614384"/>
                <a:gd name="connsiteY3" fmla="*/ 21614 h 848562"/>
                <a:gd name="connsiteX0-1" fmla="*/ 0 w 614384"/>
                <a:gd name="connsiteY0-2" fmla="*/ 848562 h 848562"/>
                <a:gd name="connsiteX1-3" fmla="*/ 470610 w 614384"/>
                <a:gd name="connsiteY1-4" fmla="*/ 848562 h 848562"/>
                <a:gd name="connsiteX2-5" fmla="*/ 465789 w 614384"/>
                <a:gd name="connsiteY2-6" fmla="*/ 0 h 848562"/>
                <a:gd name="connsiteX3-7" fmla="*/ 614384 w 614384"/>
                <a:gd name="connsiteY3-8" fmla="*/ 21614 h 848562"/>
                <a:gd name="connsiteX0-9" fmla="*/ 0 w 614384"/>
                <a:gd name="connsiteY0-10" fmla="*/ 826948 h 826948"/>
                <a:gd name="connsiteX1-11" fmla="*/ 470610 w 614384"/>
                <a:gd name="connsiteY1-12" fmla="*/ 826948 h 826948"/>
                <a:gd name="connsiteX2-13" fmla="*/ 475430 w 614384"/>
                <a:gd name="connsiteY2-14" fmla="*/ 14408 h 826948"/>
                <a:gd name="connsiteX3-15" fmla="*/ 614384 w 614384"/>
                <a:gd name="connsiteY3-16" fmla="*/ 0 h 826948"/>
                <a:gd name="connsiteX0-17" fmla="*/ 0 w 614384"/>
                <a:gd name="connsiteY0-18" fmla="*/ 826948 h 826948"/>
                <a:gd name="connsiteX1-19" fmla="*/ 470610 w 614384"/>
                <a:gd name="connsiteY1-20" fmla="*/ 826948 h 826948"/>
                <a:gd name="connsiteX2-21" fmla="*/ 470609 w 614384"/>
                <a:gd name="connsiteY2-22" fmla="*/ 7204 h 826948"/>
                <a:gd name="connsiteX3-23" fmla="*/ 614384 w 614384"/>
                <a:gd name="connsiteY3-24" fmla="*/ 0 h 826948"/>
                <a:gd name="connsiteX0-25" fmla="*/ 0 w 614384"/>
                <a:gd name="connsiteY0-26" fmla="*/ 834154 h 834154"/>
                <a:gd name="connsiteX1-27" fmla="*/ 470610 w 614384"/>
                <a:gd name="connsiteY1-28" fmla="*/ 834154 h 834154"/>
                <a:gd name="connsiteX2-29" fmla="*/ 470609 w 614384"/>
                <a:gd name="connsiteY2-30" fmla="*/ 0 h 834154"/>
                <a:gd name="connsiteX3-31" fmla="*/ 614384 w 614384"/>
                <a:gd name="connsiteY3-32" fmla="*/ 7206 h 834154"/>
                <a:gd name="connsiteX0-33" fmla="*/ 0 w 614384"/>
                <a:gd name="connsiteY0-34" fmla="*/ 834154 h 834154"/>
                <a:gd name="connsiteX1-35" fmla="*/ 465790 w 614384"/>
                <a:gd name="connsiteY1-36" fmla="*/ 834154 h 834154"/>
                <a:gd name="connsiteX2-37" fmla="*/ 470609 w 614384"/>
                <a:gd name="connsiteY2-38" fmla="*/ 0 h 834154"/>
                <a:gd name="connsiteX3-39" fmla="*/ 614384 w 614384"/>
                <a:gd name="connsiteY3-40" fmla="*/ 7206 h 834154"/>
                <a:gd name="connsiteX0-41" fmla="*/ 0 w 614384"/>
                <a:gd name="connsiteY0-42" fmla="*/ 826949 h 826949"/>
                <a:gd name="connsiteX1-43" fmla="*/ 465790 w 614384"/>
                <a:gd name="connsiteY1-44" fmla="*/ 826949 h 826949"/>
                <a:gd name="connsiteX2-45" fmla="*/ 465788 w 614384"/>
                <a:gd name="connsiteY2-46" fmla="*/ 0 h 826949"/>
                <a:gd name="connsiteX3-47" fmla="*/ 614384 w 614384"/>
                <a:gd name="connsiteY3-48" fmla="*/ 1 h 826949"/>
                <a:gd name="connsiteX0-49" fmla="*/ 0 w 614384"/>
                <a:gd name="connsiteY0-50" fmla="*/ 826949 h 826949"/>
                <a:gd name="connsiteX1-51" fmla="*/ 465790 w 614384"/>
                <a:gd name="connsiteY1-52" fmla="*/ 819744 h 826949"/>
                <a:gd name="connsiteX2-53" fmla="*/ 465788 w 614384"/>
                <a:gd name="connsiteY2-54" fmla="*/ 0 h 826949"/>
                <a:gd name="connsiteX3-55" fmla="*/ 614384 w 614384"/>
                <a:gd name="connsiteY3-56" fmla="*/ 1 h 8269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614384" h="826949" fill="none">
                  <a:moveTo>
                    <a:pt x="0" y="826949"/>
                  </a:moveTo>
                  <a:lnTo>
                    <a:pt x="465790" y="819744"/>
                  </a:lnTo>
                  <a:cubicBezTo>
                    <a:pt x="467397" y="548897"/>
                    <a:pt x="464181" y="270847"/>
                    <a:pt x="465788" y="0"/>
                  </a:cubicBezTo>
                  <a:lnTo>
                    <a:pt x="614384" y="1"/>
                  </a:lnTo>
                </a:path>
              </a:pathLst>
            </a:custGeom>
            <a:solidFill>
              <a:srgbClr val="FFFFFF"/>
            </a:solidFill>
            <a:ln w="7600" cap="flat">
              <a:solidFill>
                <a:srgbClr val="000000"/>
              </a:solidFill>
              <a:bevel/>
              <a:headEnd type="oval" w="med" len="med"/>
            </a:ln>
          </p:spPr>
          <p:txBody>
            <a:bodyPr wrap="square"/>
            <a:lstStyle/>
            <a:p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任意多边形: 形状 28"/>
            <p:cNvSpPr/>
            <p:nvPr/>
          </p:nvSpPr>
          <p:spPr>
            <a:xfrm>
              <a:off x="5363595" y="2830232"/>
              <a:ext cx="756762" cy="279654"/>
            </a:xfrm>
            <a:custGeom>
              <a:avLst/>
              <a:gdLst/>
              <a:ahLst/>
              <a:cxnLst/>
              <a:rect l="l" t="t" r="r" b="b"/>
              <a:pathLst>
                <a:path w="1096771" h="174707">
                  <a:moveTo>
                    <a:pt x="0" y="0"/>
                  </a:moveTo>
                  <a:lnTo>
                    <a:pt x="1096771" y="0"/>
                  </a:lnTo>
                  <a:lnTo>
                    <a:pt x="1096771" y="174707"/>
                  </a:lnTo>
                  <a:lnTo>
                    <a:pt x="0" y="1747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defTabSz="914400"/>
              <a:r>
                <a:rPr lang="en-US" sz="1400" i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Codec</a:t>
              </a:r>
              <a:endParaRPr sz="1400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3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9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文本框 108"/>
          <p:cNvSpPr txBox="1">
            <a:spLocks noChangeArrowheads="1"/>
          </p:cNvSpPr>
          <p:nvPr/>
        </p:nvSpPr>
        <p:spPr bwMode="auto">
          <a:xfrm>
            <a:off x="840320" y="539753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13</a:t>
            </a:fld>
            <a:endParaRPr lang="zh-CN" altLang="en-US" dirty="0"/>
          </a:p>
        </p:txBody>
      </p:sp>
      <p:cxnSp>
        <p:nvCxnSpPr>
          <p:cNvPr id="22" name="原创设计师QQ598969553      _2"/>
          <p:cNvCxnSpPr/>
          <p:nvPr/>
        </p:nvCxnSpPr>
        <p:spPr>
          <a:xfrm>
            <a:off x="5212479" y="2209323"/>
            <a:ext cx="0" cy="37199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92674" y="1378658"/>
            <a:ext cx="3995838" cy="4860810"/>
            <a:chOff x="245238" y="1431603"/>
            <a:chExt cx="3995838" cy="4860811"/>
          </a:xfrm>
        </p:grpSpPr>
        <p:pic>
          <p:nvPicPr>
            <p:cNvPr id="19464" name="图片 10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906"/>
            <a:stretch>
              <a:fillRect/>
            </a:stretch>
          </p:blipFill>
          <p:spPr bwMode="auto">
            <a:xfrm>
              <a:off x="245238" y="2530132"/>
              <a:ext cx="1184528" cy="144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7"/>
            <p:cNvSpPr txBox="1"/>
            <p:nvPr/>
          </p:nvSpPr>
          <p:spPr>
            <a:xfrm>
              <a:off x="245238" y="1928142"/>
              <a:ext cx="3935572" cy="544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SNC8600: BGA80</a:t>
              </a:r>
            </a:p>
            <a:p>
              <a:pPr algn="ctr" defTabSz="821690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6.2mm;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0.4mm;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5224" y="2560787"/>
              <a:ext cx="2735088" cy="1391777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17175" y="4726600"/>
              <a:ext cx="2820201" cy="156581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43028" y="4171131"/>
              <a:ext cx="3897630" cy="544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 defTabSz="821690"/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" panose="02000503000000020004"/>
                  <a:sym typeface="Helvetica Neue" panose="02000503000000020004"/>
                </a:rPr>
                <a:t>SNC8600A: BGA63</a:t>
              </a:r>
            </a:p>
            <a:p>
              <a:pPr algn="ctr" defTabSz="821690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3.5mm;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  <a:sym typeface="Helvetica Neue" panose="02000503000000020004"/>
                </a:rPr>
                <a:t>D: 4.5mm;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e: 0.5mm; e1: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0.5mm 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" panose="02000503000000020004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343026" y="4873930"/>
              <a:ext cx="990352" cy="1259123"/>
              <a:chOff x="7533071" y="4131979"/>
              <a:chExt cx="992941" cy="133408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641" t="27622" r="10560" b="29935"/>
              <a:stretch>
                <a:fillRect/>
              </a:stretch>
            </p:blipFill>
            <p:spPr>
              <a:xfrm>
                <a:off x="7533071" y="4838321"/>
                <a:ext cx="992941" cy="627743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08" t="25996" r="52540" b="26688"/>
              <a:stretch>
                <a:fillRect/>
              </a:stretch>
            </p:blipFill>
            <p:spPr>
              <a:xfrm>
                <a:off x="7609617" y="4131979"/>
                <a:ext cx="869772" cy="666774"/>
              </a:xfrm>
              <a:prstGeom prst="rect">
                <a:avLst/>
              </a:prstGeom>
            </p:spPr>
          </p:pic>
        </p:grpSp>
        <p:sp>
          <p:nvSpPr>
            <p:cNvPr id="25" name="文本框 24"/>
            <p:cNvSpPr txBox="1"/>
            <p:nvPr/>
          </p:nvSpPr>
          <p:spPr>
            <a:xfrm>
              <a:off x="1721815" y="1431603"/>
              <a:ext cx="1140056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封装信息</a:t>
              </a:r>
            </a:p>
          </p:txBody>
        </p:sp>
        <p:cxnSp>
          <p:nvCxnSpPr>
            <p:cNvPr id="26" name="原创设计师QQ598969553      _2"/>
            <p:cNvCxnSpPr/>
            <p:nvPr/>
          </p:nvCxnSpPr>
          <p:spPr>
            <a:xfrm>
              <a:off x="423071" y="1901700"/>
              <a:ext cx="3818005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原创设计师QQ598969553      _2"/>
            <p:cNvCxnSpPr/>
            <p:nvPr/>
          </p:nvCxnSpPr>
          <p:spPr>
            <a:xfrm flipV="1">
              <a:off x="1030009" y="4098387"/>
              <a:ext cx="2461338" cy="231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C66E3-E8E0-670F-9D51-E5948CE8A7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4EAFD47-7004-4319-5B6F-50E309DDE76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218" t="18701" r="14608" b="14482"/>
          <a:stretch/>
        </p:blipFill>
        <p:spPr>
          <a:xfrm>
            <a:off x="5736865" y="1848755"/>
            <a:ext cx="5531487" cy="4300143"/>
          </a:xfrm>
          <a:prstGeom prst="rect">
            <a:avLst/>
          </a:prstGeom>
        </p:spPr>
      </p:pic>
    </p:spTree>
  </p:cSld>
  <p:clrMapOvr>
    <a:masterClrMapping/>
  </p:clrMapOvr>
  <p:transition advClick="0" advTm="5000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丰富的开发者生态</a:t>
            </a:r>
          </a:p>
        </p:txBody>
      </p:sp>
      <p:sp>
        <p:nvSpPr>
          <p:cNvPr id="12" name="ïṣlidè"/>
          <p:cNvSpPr/>
          <p:nvPr/>
        </p:nvSpPr>
        <p:spPr bwMode="auto">
          <a:xfrm>
            <a:off x="527050" y="1473835"/>
            <a:ext cx="6368415" cy="355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500" tIns="35100" rIns="67500" bIns="351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支持全文搜索的产品手册和评估板指南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丰富代码案例的开发手册，快速上手</a:t>
            </a: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Soundec Studio</a:t>
            </a:r>
            <a:r>
              <a:rPr lang="en-US" altLang="zh-CN" baseline="30000" dirty="0">
                <a:solidFill>
                  <a:srgbClr val="2A2B2E"/>
                </a:solidFill>
                <a:uFillTx/>
                <a:latin typeface="微软雅黑" charset="0"/>
                <a:ea typeface="微软雅黑" panose="020B0503020204020204" pitchFamily="34" charset="-122"/>
              </a:rPr>
              <a:t>TM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调试工具，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实时调参与功能验证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在线工单系统，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小时响应，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24</a:t>
            </a: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小时提供解决方案</a:t>
            </a:r>
          </a:p>
          <a:p>
            <a:pPr>
              <a:lnSpc>
                <a:spcPct val="140000"/>
              </a:lnSpc>
            </a:pPr>
            <a:endParaRPr lang="zh-CN" altLang="en-US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更多内容，请访问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 https://dev.soundec.com</a:t>
            </a:r>
            <a:endParaRPr lang="en-US" altLang="zh-CN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48590"/>
            <a:ext cx="6014720" cy="3664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t="4983" b="18632"/>
          <a:stretch>
            <a:fillRect/>
          </a:stretch>
        </p:blipFill>
        <p:spPr>
          <a:xfrm>
            <a:off x="6144260" y="3851275"/>
            <a:ext cx="6014720" cy="28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60062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42816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九音2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2961005"/>
            <a:ext cx="858520" cy="935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86255" y="3136900"/>
            <a:ext cx="65747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</a:t>
            </a:r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谢！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00670" y="5699760"/>
            <a:ext cx="6574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深圳市九音科技有限公司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1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/>
              <a:t>company confidential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private/var/folders/4l/w4q5nvpd1dz44mqc998fxlp80000gn/T/com.kingsoft.wpsoffice.mac/photoedit2/20230227163134/temp.png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原创设计师QQ598969553      _3"/>
          <p:cNvSpPr>
            <a:spLocks noChangeArrowheads="1"/>
          </p:cNvSpPr>
          <p:nvPr/>
        </p:nvSpPr>
        <p:spPr bwMode="auto">
          <a:xfrm>
            <a:off x="958852" y="704851"/>
            <a:ext cx="164147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itchFamily="2" charset="-122"/>
              </a:rPr>
              <a:t>公司简介</a:t>
            </a:r>
          </a:p>
        </p:txBody>
      </p:sp>
      <p:sp>
        <p:nvSpPr>
          <p:cNvPr id="69" name="原创设计师QQ598969553      _4"/>
          <p:cNvSpPr>
            <a:spLocks noChangeArrowheads="1"/>
          </p:cNvSpPr>
          <p:nvPr/>
        </p:nvSpPr>
        <p:spPr bwMode="auto">
          <a:xfrm>
            <a:off x="958851" y="1303867"/>
            <a:ext cx="24003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专注于声学科研和商业化</a:t>
            </a:r>
          </a:p>
        </p:txBody>
      </p:sp>
      <p:sp>
        <p:nvSpPr>
          <p:cNvPr id="70" name="原创设计师QQ598969553      _5"/>
          <p:cNvSpPr>
            <a:spLocks noChangeArrowheads="1"/>
          </p:cNvSpPr>
          <p:nvPr/>
        </p:nvSpPr>
        <p:spPr bwMode="auto">
          <a:xfrm>
            <a:off x="2724151" y="704851"/>
            <a:ext cx="3215005" cy="492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/>
                </a:solidFill>
                <a:latin typeface="微软雅黑" charset="0"/>
                <a:ea typeface="微软雅黑" charset="0"/>
                <a:cs typeface="宋体" pitchFamily="2" charset="-122"/>
              </a:rPr>
              <a:t>Company Profile</a:t>
            </a:r>
          </a:p>
        </p:txBody>
      </p:sp>
      <p:sp>
        <p:nvSpPr>
          <p:cNvPr id="72" name="原创设计师QQ598969553      _7"/>
          <p:cNvSpPr>
            <a:spLocks noChangeArrowheads="1"/>
          </p:cNvSpPr>
          <p:nvPr/>
        </p:nvSpPr>
        <p:spPr bwMode="auto">
          <a:xfrm>
            <a:off x="972185" y="1743710"/>
            <a:ext cx="9818370" cy="249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深圳市九音科技有限公司（“九音科技”） 是一家专注于声学科研和商业化的高新技术企业。公司成立于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年， 我们的愿景是成为音频领域中特色技术解决方案的提供商。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公司的主要产品包括集成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算法、高质量编解码器、高性能DSP、高速USB与电源管理单元的专业音频处理器系列，支持客户深度定制开发和算法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芯片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应用设计的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turn-key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解决方案。</a:t>
            </a:r>
          </a:p>
          <a:p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九音科技和行业顶尖的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合作伙伴与芯片生产企业合作，打造出世界一流的音频处理器与配套元器件，为客户提供质量可靠、供应稳定与服务专业的声学整体解决方案。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2023-2-7</a:t>
            </a:r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深圳市九音科技有限公司</a:t>
            </a: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543B02-B5C3-48B4-A10E-C9FED9D43D25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666105"/>
            <a:ext cx="12191365" cy="1200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timg.jpeg" descr="timg.jpeg"/>
          <p:cNvPicPr>
            <a:picLocks noChangeAspect="1"/>
          </p:cNvPicPr>
          <p:nvPr/>
        </p:nvPicPr>
        <p:blipFill>
          <a:blip r:embed="rId4"/>
          <a:srcRect t="28260" b="13724"/>
          <a:stretch>
            <a:fillRect/>
          </a:stretch>
        </p:blipFill>
        <p:spPr>
          <a:xfrm>
            <a:off x="644579" y="5776519"/>
            <a:ext cx="1956045" cy="8889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viewfile.png" descr="viewfi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5842150"/>
            <a:ext cx="1980328" cy="7586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timg.jpeg" descr="timg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91750" y="5675630"/>
            <a:ext cx="1363980" cy="10972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339" y="5731088"/>
            <a:ext cx="2897841" cy="1097667"/>
          </a:xfrm>
          <a:prstGeom prst="rect">
            <a:avLst/>
          </a:prstGeom>
        </p:spPr>
      </p:pic>
    </p:spTree>
  </p:cSld>
  <p:clrMapOvr>
    <a:masterClrMapping/>
  </p:clrMapOvr>
  <p:transition spd="slow" advTm="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2" r="26682"/>
          <a:stretch>
            <a:fillRect/>
          </a:stretch>
        </p:blipFill>
        <p:spPr>
          <a:xfrm>
            <a:off x="10145946" y="1163595"/>
            <a:ext cx="1676400" cy="350527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r="30129"/>
          <a:stretch>
            <a:fillRect/>
          </a:stretch>
        </p:blipFill>
        <p:spPr>
          <a:xfrm>
            <a:off x="8450943" y="1161862"/>
            <a:ext cx="1695450" cy="350970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31263" b="9114"/>
          <a:stretch>
            <a:fillRect/>
          </a:stretch>
        </p:blipFill>
        <p:spPr>
          <a:xfrm>
            <a:off x="6755534" y="1163980"/>
            <a:ext cx="1701800" cy="350962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47196"/>
          <a:stretch>
            <a:fillRect/>
          </a:stretch>
        </p:blipFill>
        <p:spPr>
          <a:xfrm>
            <a:off x="1651353" y="1165804"/>
            <a:ext cx="1712199" cy="350307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r="25828" b="11459"/>
          <a:stretch>
            <a:fillRect/>
          </a:stretch>
        </p:blipFill>
        <p:spPr>
          <a:xfrm>
            <a:off x="3358217" y="1170882"/>
            <a:ext cx="1707266" cy="350529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2" t="14288" r="28396" b="8331"/>
          <a:stretch>
            <a:fillRect/>
          </a:stretch>
        </p:blipFill>
        <p:spPr>
          <a:xfrm>
            <a:off x="5062304" y="1159826"/>
            <a:ext cx="1696278" cy="35163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21" name="矩形 20"/>
          <p:cNvSpPr/>
          <p:nvPr/>
        </p:nvSpPr>
        <p:spPr>
          <a:xfrm>
            <a:off x="1650131" y="2615602"/>
            <a:ext cx="10172215" cy="2067555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80000">
                <a:schemeClr val="tx1">
                  <a:lumMod val="95000"/>
                  <a:lumOff val="5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768035" y="5255927"/>
            <a:ext cx="10644503" cy="1283200"/>
            <a:chOff x="688409" y="5152938"/>
            <a:chExt cx="10644502" cy="1283200"/>
          </a:xfrm>
        </p:grpSpPr>
        <p:pic>
          <p:nvPicPr>
            <p:cNvPr id="5" name="Picture 2" descr="山逊/SAMSO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7520" y="5288893"/>
              <a:ext cx="1291459" cy="613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0368" y="544568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07225" y="5436325"/>
              <a:ext cx="1053710" cy="7864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8409" y="5462998"/>
              <a:ext cx="1092645" cy="7036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206" y="5728679"/>
              <a:ext cx="1092645" cy="707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178979" y="540281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4967" y="5393457"/>
              <a:ext cx="1168581" cy="87218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56424" y="5334352"/>
              <a:ext cx="1156295" cy="8721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317636" y="5402123"/>
              <a:ext cx="1168581" cy="8721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0" name="组合 29"/>
            <p:cNvGrpSpPr/>
            <p:nvPr/>
          </p:nvGrpSpPr>
          <p:grpSpPr>
            <a:xfrm>
              <a:off x="9943532" y="5152938"/>
              <a:ext cx="1389379" cy="961275"/>
              <a:chOff x="2404113" y="3428110"/>
              <a:chExt cx="2209277" cy="1692149"/>
            </a:xfrm>
          </p:grpSpPr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00307" y="3428110"/>
                <a:ext cx="2013083" cy="153532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2404113" y="4607894"/>
                <a:ext cx="2196271" cy="512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300" b="1" dirty="0">
                    <a:latin typeface="微软雅黑" charset="0"/>
                    <a:ea typeface="微软雅黑" charset="0"/>
                  </a:rPr>
                  <a:t>立讯精密</a:t>
                </a:r>
              </a:p>
            </p:txBody>
          </p:sp>
        </p:grpSp>
      </p:grpSp>
      <p:sp>
        <p:nvSpPr>
          <p:cNvPr id="32" name="矩形 31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微软雅黑" charset="0"/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60943" y="5002266"/>
            <a:ext cx="777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1600" dirty="0">
                <a:latin typeface="微软雅黑" charset="0"/>
                <a:ea typeface="微软雅黑" charset="0"/>
              </a:rPr>
              <a:t>有交互和控制需求的终端都将具备音频入口，对音质和个性化感知的要求不断提升</a:t>
            </a:r>
          </a:p>
        </p:txBody>
      </p:sp>
      <p:sp>
        <p:nvSpPr>
          <p:cNvPr id="37" name="文本框 55"/>
          <p:cNvSpPr txBox="1">
            <a:spLocks noChangeArrowheads="1"/>
          </p:cNvSpPr>
          <p:nvPr/>
        </p:nvSpPr>
        <p:spPr bwMode="auto">
          <a:xfrm>
            <a:off x="840318" y="539751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latin typeface="微软雅黑" charset="0"/>
                <a:ea typeface="微软雅黑" charset="0"/>
              </a:rPr>
              <a:t>深耕专业音频市场</a:t>
            </a:r>
          </a:p>
        </p:txBody>
      </p:sp>
      <p:sp>
        <p:nvSpPr>
          <p:cNvPr id="43" name="ïšľîḑê"/>
          <p:cNvSpPr/>
          <p:nvPr/>
        </p:nvSpPr>
        <p:spPr bwMode="auto">
          <a:xfrm>
            <a:off x="5113264" y="3911759"/>
            <a:ext cx="1614825" cy="80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年中国视频会议行业市场规模达到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148.2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18.3% 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年有望突破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i="0" dirty="0">
              <a:solidFill>
                <a:schemeClr val="bg1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îŝlîdé"/>
          <p:cNvSpPr txBox="1"/>
          <p:nvPr/>
        </p:nvSpPr>
        <p:spPr bwMode="auto">
          <a:xfrm>
            <a:off x="5053328" y="3674286"/>
            <a:ext cx="1180392" cy="24278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麦克风应用</a:t>
            </a:r>
          </a:p>
        </p:txBody>
      </p:sp>
      <p:sp>
        <p:nvSpPr>
          <p:cNvPr id="59" name="iṧ1ïdé"/>
          <p:cNvSpPr/>
          <p:nvPr/>
        </p:nvSpPr>
        <p:spPr bwMode="auto">
          <a:xfrm>
            <a:off x="1651353" y="3923707"/>
            <a:ext cx="1706864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年，汽车产销分别完成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2702.1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万辆和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2686.4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万辆。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年预计中国汽车市场总销量为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2760</a:t>
            </a:r>
            <a:r>
              <a:rPr lang="zh-CN" altLang="en-US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万辆，同比增长</a:t>
            </a:r>
            <a:r>
              <a:rPr lang="en-US" altLang="zh-CN" sz="900" b="0" i="0" dirty="0">
                <a:solidFill>
                  <a:schemeClr val="bg1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3%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62" name="ïŝļiḓê"/>
          <p:cNvSpPr txBox="1"/>
          <p:nvPr/>
        </p:nvSpPr>
        <p:spPr bwMode="auto">
          <a:xfrm>
            <a:off x="1663141" y="36438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智能座舱</a:t>
            </a:r>
          </a:p>
        </p:txBody>
      </p:sp>
      <p:sp>
        <p:nvSpPr>
          <p:cNvPr id="64" name="ïṧľîḑe"/>
          <p:cNvSpPr/>
          <p:nvPr/>
        </p:nvSpPr>
        <p:spPr bwMode="auto">
          <a:xfrm>
            <a:off x="10176426" y="3901324"/>
            <a:ext cx="1658511" cy="54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工业噪音隔离和听觉保护助听器和特种行业</a:t>
            </a:r>
          </a:p>
        </p:txBody>
      </p:sp>
      <p:sp>
        <p:nvSpPr>
          <p:cNvPr id="66" name="ïsļïďè"/>
          <p:cNvSpPr txBox="1"/>
          <p:nvPr/>
        </p:nvSpPr>
        <p:spPr bwMode="auto">
          <a:xfrm>
            <a:off x="10186769" y="3681490"/>
            <a:ext cx="1180392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3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特种行业</a:t>
            </a:r>
          </a:p>
        </p:txBody>
      </p:sp>
      <p:sp>
        <p:nvSpPr>
          <p:cNvPr id="68" name="íSlîḓé"/>
          <p:cNvSpPr txBox="1"/>
          <p:nvPr/>
        </p:nvSpPr>
        <p:spPr bwMode="auto">
          <a:xfrm>
            <a:off x="3385401" y="3656842"/>
            <a:ext cx="801046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耳机</a:t>
            </a:r>
          </a:p>
        </p:txBody>
      </p:sp>
      <p:sp>
        <p:nvSpPr>
          <p:cNvPr id="70" name="矩形 69"/>
          <p:cNvSpPr/>
          <p:nvPr/>
        </p:nvSpPr>
        <p:spPr>
          <a:xfrm>
            <a:off x="3359439" y="3911226"/>
            <a:ext cx="176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年预计全球耳机出货近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10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亿条，其中有线耳机超过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亿条；专业耳机（降噪、游戏、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Hi-Res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）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亿台以上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962" b="93893" l="5699" r="92831">
                        <a14:foregroundMark x1="17463" y1="37023" x2="17463" y2="37023"/>
                        <a14:foregroundMark x1="37684" y1="17939" x2="37684" y2="17939"/>
                        <a14:foregroundMark x1="58456" y1="81870" x2="58456" y2="81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124" y="1959243"/>
            <a:ext cx="650187" cy="649374"/>
          </a:xfrm>
          <a:prstGeom prst="rect">
            <a:avLst/>
          </a:prstGeom>
        </p:spPr>
      </p:pic>
      <p:sp>
        <p:nvSpPr>
          <p:cNvPr id="72" name="文本框 71"/>
          <p:cNvSpPr txBox="1"/>
          <p:nvPr/>
        </p:nvSpPr>
        <p:spPr>
          <a:xfrm>
            <a:off x="393700" y="2776048"/>
            <a:ext cx="1577975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九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专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业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音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频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处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理</a:t>
            </a:r>
            <a:endParaRPr kumimoji="1" lang="en-US" altLang="zh-CN" sz="1300" b="1" dirty="0">
              <a:latin typeface="微软雅黑" charset="0"/>
              <a:ea typeface="微软雅黑" charset="0"/>
            </a:endParaRPr>
          </a:p>
          <a:p>
            <a:pPr algn="ctr"/>
            <a:r>
              <a:rPr kumimoji="1" lang="zh-CN" altLang="en-US" sz="1300" b="1" dirty="0">
                <a:latin typeface="微软雅黑" charset="0"/>
                <a:ea typeface="微软雅黑" charset="0"/>
              </a:rPr>
              <a:t>器</a:t>
            </a:r>
          </a:p>
        </p:txBody>
      </p:sp>
      <p:sp>
        <p:nvSpPr>
          <p:cNvPr id="73" name="三角形 16"/>
          <p:cNvSpPr/>
          <p:nvPr/>
        </p:nvSpPr>
        <p:spPr>
          <a:xfrm rot="5400000" flipH="1">
            <a:off x="1036671" y="2863389"/>
            <a:ext cx="996107" cy="152515"/>
          </a:xfrm>
          <a:prstGeom prst="triangle">
            <a:avLst>
              <a:gd name="adj" fmla="val 50938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85000">
                <a:schemeClr val="bg1">
                  <a:lumMod val="85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75" dirty="0">
              <a:latin typeface="微软雅黑" charset="0"/>
              <a:ea typeface="微软雅黑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073150" y="4771390"/>
            <a:ext cx="10749280" cy="224155"/>
            <a:chOff x="731016" y="3179395"/>
            <a:chExt cx="7898524" cy="117815"/>
          </a:xfrm>
        </p:grpSpPr>
        <p:sp>
          <p:nvSpPr>
            <p:cNvPr id="75" name="等腰三角形 74"/>
            <p:cNvSpPr/>
            <p:nvPr/>
          </p:nvSpPr>
          <p:spPr>
            <a:xfrm rot="10800000">
              <a:off x="4361231" y="3198921"/>
              <a:ext cx="227930" cy="98289"/>
            </a:xfrm>
            <a:prstGeom prst="triangle">
              <a:avLst>
                <a:gd name="adj" fmla="val 50001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latin typeface="微软雅黑" charset="0"/>
                <a:ea typeface="微软雅黑" charset="0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731016" y="3179395"/>
              <a:ext cx="7898524" cy="209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iṧ1ïdé"/>
          <p:cNvSpPr/>
          <p:nvPr/>
        </p:nvSpPr>
        <p:spPr bwMode="auto">
          <a:xfrm>
            <a:off x="6762140" y="3911604"/>
            <a:ext cx="1650331" cy="7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/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预计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2023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年我国主要电子音响产品总市场规模将达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4451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亿元</a:t>
            </a:r>
            <a:endParaRPr lang="zh-CN" altLang="en-US" sz="900" dirty="0">
              <a:solidFill>
                <a:schemeClr val="bg1"/>
              </a:solidFill>
              <a:latin typeface="微软雅黑" charset="0"/>
              <a:ea typeface="微软雅黑" charset="0"/>
              <a:cs typeface="微软雅黑" charset="0"/>
              <a:sym typeface="+mn-lt"/>
            </a:endParaRPr>
          </a:p>
        </p:txBody>
      </p:sp>
      <p:sp>
        <p:nvSpPr>
          <p:cNvPr id="80" name="ïŝļiḓê"/>
          <p:cNvSpPr txBox="1"/>
          <p:nvPr/>
        </p:nvSpPr>
        <p:spPr bwMode="auto">
          <a:xfrm>
            <a:off x="6778944" y="3673327"/>
            <a:ext cx="1084295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4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专业音响</a:t>
            </a:r>
          </a:p>
        </p:txBody>
      </p:sp>
      <p:sp>
        <p:nvSpPr>
          <p:cNvPr id="3" name="íṥḷïḍé"/>
          <p:cNvSpPr/>
          <p:nvPr/>
        </p:nvSpPr>
        <p:spPr bwMode="auto">
          <a:xfrm>
            <a:off x="8466937" y="3901870"/>
            <a:ext cx="1688148" cy="699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457200"/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2022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年中国智能语音产业规模达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215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亿元且维持较高增速，预计到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2026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年产业规模可达</a:t>
            </a:r>
            <a:r>
              <a:rPr lang="en-US" altLang="zh-CN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469</a:t>
            </a:r>
            <a:r>
              <a:rPr lang="zh-CN" altLang="en-US" sz="900" dirty="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+mn-lt"/>
              </a:rPr>
              <a:t>亿元</a:t>
            </a:r>
          </a:p>
        </p:txBody>
      </p:sp>
      <p:sp>
        <p:nvSpPr>
          <p:cNvPr id="10" name="íSlîḓé"/>
          <p:cNvSpPr txBox="1"/>
          <p:nvPr/>
        </p:nvSpPr>
        <p:spPr bwMode="auto">
          <a:xfrm>
            <a:off x="8499101" y="3669463"/>
            <a:ext cx="1015199" cy="26388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400" b="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AIoT</a:t>
            </a: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71" y="3711785"/>
            <a:ext cx="3799405" cy="3150009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715155" y="386813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SNC8x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系列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32Bit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高性能音频信号处理器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15155" y="1434780"/>
            <a:ext cx="5380845" cy="111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SNC8x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系列音频信号处理器，集成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算法和高质量编解码器、高性能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与电源管理单元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单芯片高集成度，大幅降低产品的</a:t>
            </a:r>
            <a:r>
              <a:rPr lang="en-US" altLang="zh-CN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成本和开发周期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丰富的技术开发生态</a:t>
            </a:r>
            <a:endParaRPr lang="en-US" altLang="zh-CN" sz="1400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ïṣlidè"/>
          <p:cNvSpPr/>
          <p:nvPr/>
        </p:nvSpPr>
        <p:spPr bwMode="auto">
          <a:xfrm>
            <a:off x="6471549" y="1705241"/>
            <a:ext cx="5135273" cy="41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8000" rIns="90000" bIns="46800" anchor="t" anchorCtr="0">
            <a:normAutofit lnSpcReduction="10000"/>
          </a:bodyPr>
          <a:lstStyle/>
          <a:p>
            <a:pPr defTabSz="913765" eaLnBrk="1" hangingPunct="1">
              <a:lnSpc>
                <a:spcPct val="150000"/>
              </a:lnSpc>
            </a:pPr>
            <a:r>
              <a:rPr lang="zh-CN" altLang="en-US" sz="2265" b="1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关键技术指标</a:t>
            </a:r>
            <a:endParaRPr lang="en-US" altLang="zh-CN" sz="2265" b="1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Cadence </a:t>
            </a:r>
            <a:r>
              <a:rPr lang="en-US" altLang="zh-CN" sz="1465" dirty="0" err="1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 DSP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@200MHz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位浮点计算单元、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硬件加速，在线JTAG调试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、均衡器、混音器、风噪抑制算法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内建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DC-DC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电源管理单元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106dB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位高精度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DAC, SNR</a:t>
            </a:r>
            <a:r>
              <a:rPr lang="en-US" altLang="zh-CN" sz="1465" dirty="0">
                <a:solidFill>
                  <a:srgbClr val="2A2B2E"/>
                </a:solidFill>
                <a:latin typeface="宋体" charset="0"/>
                <a:ea typeface="微软雅黑" panose="020B0503020204020204" pitchFamily="34" charset="-122"/>
                <a:cs typeface="宋体" charset="0"/>
              </a:rPr>
              <a:t>≧1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01dB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高速控制器与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PHY, 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完整支持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UAC 1.0/2.0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I²S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输出，采样率高达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192kHz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路模拟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/10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路数字麦克风</a:t>
            </a: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I²C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路全双工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12bit</a:t>
            </a:r>
            <a:r>
              <a:rPr lang="zh-CN" altLang="en-US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65" dirty="0">
                <a:solidFill>
                  <a:srgbClr val="2A2B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SAR ADC</a:t>
            </a:r>
          </a:p>
          <a:p>
            <a:pPr marL="171450" indent="-171450" defTabSz="913765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65" dirty="0">
              <a:solidFill>
                <a:srgbClr val="2A2B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1" y="2837243"/>
            <a:ext cx="4338632" cy="3450064"/>
          </a:xfrm>
          <a:prstGeom prst="rect">
            <a:avLst/>
          </a:prstGeom>
          <a:noFill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856" y="1747091"/>
            <a:ext cx="4501816" cy="3993951"/>
          </a:xfrm>
          <a:prstGeom prst="rect">
            <a:avLst/>
          </a:prstGeom>
        </p:spPr>
      </p:pic>
      <p:sp>
        <p:nvSpPr>
          <p:cNvPr id="17415" name="原创设计师QQ598969553      _6"/>
          <p:cNvSpPr>
            <a:spLocks noChangeArrowheads="1"/>
          </p:cNvSpPr>
          <p:nvPr/>
        </p:nvSpPr>
        <p:spPr bwMode="auto">
          <a:xfrm>
            <a:off x="715011" y="1318367"/>
            <a:ext cx="7070651" cy="48514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53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的市场应用现状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665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系列是许可数量最多的音频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语音处理器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支持超过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款认证软件包</a:t>
            </a:r>
            <a:endParaRPr lang="en-US" altLang="zh-CN" sz="1470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已有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家以上软件合作伙伴参与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Xtensions™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伙伴计划。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多家顶级半导体公司和系统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OEM</a:t>
            </a:r>
            <a:r>
              <a:rPr lang="zh-CN" altLang="en-US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为其音频、声音和语音产品选择了 </a:t>
            </a:r>
            <a:r>
              <a:rPr lang="en-US" altLang="zh-CN" sz="1470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Tensilica HiFi DSP</a:t>
            </a:r>
            <a:r>
              <a:rPr lang="en-US" altLang="zh-CN" sz="14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HiFi3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VLIW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架构，支持三个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Slot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并行执行。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支持两个乘加器，四个乘法器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良好的支持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32x16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32x32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位乘法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支持真正的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位数据路径和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ITU-T/ETSI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 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171450">
              <a:buFont typeface="Arial" panose="020B0604020202020204" pitchFamily="34" charset="0"/>
              <a:buChar char="•"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一个可选的浮点单元，提供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，每个周期支持单精度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IEEE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MAC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ALU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HiFi3 DSP</a:t>
            </a:r>
            <a:r>
              <a:rPr lang="zh-CN" altLang="en-US" sz="1865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运算库</a:t>
            </a:r>
            <a:endParaRPr lang="en-US" altLang="zh-CN" sz="1865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665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支持通用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库，该库包含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滤波器、基本数学函数、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Matrix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矩阵操作，以及</a:t>
            </a:r>
            <a:r>
              <a:rPr lang="en-US" altLang="zh-CN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FFT</a:t>
            </a:r>
            <a:r>
              <a:rPr lang="zh-CN" altLang="en-US" sz="147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>
              <a:buFont typeface="Arial" panose="020B0604020202020204" pitchFamily="34" charset="0"/>
              <a:buChar char="•"/>
            </a:pPr>
            <a:endParaRPr lang="en-US" altLang="zh-CN" sz="147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72" name="Picture 64" hidden="1"/>
          <p:cNvPicPr>
            <a:picLocks noGrp="1" noSelect="1" noRot="1" noChangeAspect="1" noMove="1" noResize="1" noChangeShapeType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7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8" name="文本框 17"/>
          <p:cNvSpPr txBox="1">
            <a:spLocks noChangeArrowheads="1"/>
          </p:cNvSpPr>
          <p:nvPr/>
        </p:nvSpPr>
        <p:spPr bwMode="auto">
          <a:xfrm>
            <a:off x="840317" y="548217"/>
            <a:ext cx="8538633" cy="5835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HiFi3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6" name="日期占位符 12"/>
          <p:cNvSpPr>
            <a:spLocks noGrp="1"/>
          </p:cNvSpPr>
          <p:nvPr>
            <p:ph type="dt" sz="half" idx="10"/>
          </p:nvPr>
        </p:nvSpPr>
        <p:spPr>
          <a:xfrm>
            <a:off x="715011" y="6356352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  <p:extLst>
      <p:ext uri="{BB962C8B-B14F-4D97-AF65-F5344CB8AC3E}">
        <p14:creationId xmlns:p14="http://schemas.microsoft.com/office/powerpoint/2010/main" val="518723569"/>
      </p:ext>
    </p:extLst>
  </p:cSld>
  <p:clrMapOvr>
    <a:masterClrMapping/>
  </p:clrMapOvr>
  <p:transition advClick="0" advTm="5000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13"/>
          <p:cNvCxnSpPr>
            <a:cxnSpLocks/>
          </p:cNvCxnSpPr>
          <p:nvPr/>
        </p:nvCxnSpPr>
        <p:spPr>
          <a:xfrm>
            <a:off x="8052869" y="3572952"/>
            <a:ext cx="3130302" cy="0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3"/>
          <p:cNvCxnSpPr/>
          <p:nvPr/>
        </p:nvCxnSpPr>
        <p:spPr>
          <a:xfrm>
            <a:off x="7654557" y="1637368"/>
            <a:ext cx="0" cy="4498707"/>
          </a:xfrm>
          <a:prstGeom prst="line">
            <a:avLst/>
          </a:prstGeom>
          <a:ln w="3175"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íŝļíḓe"/>
          <p:cNvSpPr/>
          <p:nvPr/>
        </p:nvSpPr>
        <p:spPr bwMode="auto">
          <a:xfrm>
            <a:off x="944345" y="1541145"/>
            <a:ext cx="3717825" cy="4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EVC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ja-JP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Ear canal Voice Capture</a:t>
            </a:r>
            <a:r>
              <a:rPr lang="ja-JP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）</a:t>
            </a:r>
          </a:p>
        </p:txBody>
      </p:sp>
      <p:sp>
        <p:nvSpPr>
          <p:cNvPr id="10" name="ïṣlidè"/>
          <p:cNvSpPr/>
          <p:nvPr/>
        </p:nvSpPr>
        <p:spPr bwMode="auto">
          <a:xfrm>
            <a:off x="1233485" y="3947173"/>
            <a:ext cx="1577080" cy="200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Beam</a:t>
            </a:r>
            <a:r>
              <a:rPr lang="ja-JP" altLang="en-US" sz="12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Forming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E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</a:t>
            </a: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ja-JP" sz="1200" dirty="0">
                <a:latin typeface="微软雅黑" charset="0"/>
                <a:ea typeface="微软雅黑" charset="0"/>
                <a:cs typeface="微软雅黑" charset="0"/>
              </a:rPr>
              <a:t>AGC</a:t>
            </a:r>
          </a:p>
          <a:p>
            <a:pPr marL="171450" indent="-171450" defTabSz="913765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耳内拾音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>
                    <a:lumMod val="7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音色还原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低音增强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>
              <a:lnSpc>
                <a:spcPts val="18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动态均衡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 69"/>
          <p:cNvSpPr/>
          <p:nvPr/>
        </p:nvSpPr>
        <p:spPr>
          <a:xfrm>
            <a:off x="3799930" y="2680149"/>
            <a:ext cx="3378109" cy="2636706"/>
          </a:xfrm>
          <a:prstGeom prst="roundRect">
            <a:avLst/>
          </a:prstGeom>
          <a:solidFill>
            <a:srgbClr val="F2F2F2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zh-CN" altLang="en-US" sz="1600" b="1" i="0" dirty="0">
                <a:solidFill>
                  <a:schemeClr val="accent2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独家耳道拾音算法</a:t>
            </a:r>
            <a:endParaRPr lang="en-US" altLang="zh-CN" sz="1600" b="1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600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（国际专利）</a:t>
            </a:r>
            <a:endParaRPr lang="en-US" altLang="zh-CN" sz="1600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 </a:t>
            </a:r>
          </a:p>
          <a:p>
            <a:pPr algn="ctr"/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实现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超强通话降噪</a:t>
            </a:r>
            <a:r>
              <a:rPr lang="zh-CN" altLang="en-US" sz="1400" b="1" i="0" dirty="0">
                <a:solidFill>
                  <a:schemeClr val="bg2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功能 </a:t>
            </a:r>
            <a:endParaRPr lang="en-US" altLang="zh-CN" sz="1400" b="1" i="0" dirty="0">
              <a:solidFill>
                <a:schemeClr val="bg2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endParaRPr lang="zh-CN" altLang="en-US" sz="1400" b="0" i="0" dirty="0">
              <a:solidFill>
                <a:schemeClr val="accent2"/>
              </a:solidFill>
              <a:effectLst/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100dB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白噪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6-7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级（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15m/s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）强风  清晰通话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类“腹语”通话（特别适合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SWAT</a:t>
            </a:r>
            <a:r>
              <a:rPr lang="zh-CN" altLang="en-US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、安保人员等特殊用途</a:t>
            </a:r>
            <a:r>
              <a:rPr lang="en-US" altLang="zh-CN" sz="1400" b="0" i="0" dirty="0">
                <a:solidFill>
                  <a:srgbClr val="2A2B2E"/>
                </a:solidFill>
                <a:effectLst/>
                <a:latin typeface="微软雅黑" charset="0"/>
                <a:ea typeface="微软雅黑" charset="0"/>
                <a:cs typeface="微软雅黑" charset="0"/>
              </a:rPr>
              <a:t>)</a:t>
            </a:r>
          </a:p>
        </p:txBody>
      </p:sp>
      <p:sp>
        <p:nvSpPr>
          <p:cNvPr id="20" name="ïṣlidè"/>
          <p:cNvSpPr/>
          <p:nvPr/>
        </p:nvSpPr>
        <p:spPr bwMode="auto">
          <a:xfrm>
            <a:off x="8503119" y="1590304"/>
            <a:ext cx="2840344" cy="169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降噪深度：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-57dB</a:t>
            </a:r>
          </a:p>
          <a:p>
            <a:pPr marL="171450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多场景降噪：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机场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地铁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餐厅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酒吧</a:t>
            </a: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办公室</a:t>
            </a:r>
            <a:r>
              <a:rPr lang="en-US" altLang="zh-CN" sz="11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会议室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呼叫中心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  <a:p>
            <a:pPr marL="628650" lvl="1" indent="-171450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charset="0"/>
                <a:ea typeface="微软雅黑" charset="0"/>
                <a:cs typeface="微软雅黑" charset="0"/>
              </a:rPr>
              <a:t>音乐厅</a:t>
            </a:r>
            <a:endParaRPr lang="en-US" altLang="zh-CN" sz="11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Title 1"/>
          <p:cNvSpPr txBox="1"/>
          <p:nvPr/>
        </p:nvSpPr>
        <p:spPr>
          <a:xfrm>
            <a:off x="747493" y="535871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3200" b="1" dirty="0">
                <a:latin typeface="微软雅黑" charset="0"/>
                <a:ea typeface="微软雅黑" charset="0"/>
              </a:rPr>
              <a:t>算法领先的音频解决方案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4"/>
            <a:ext cx="1577082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85" y="2163872"/>
            <a:ext cx="2558878" cy="1587227"/>
          </a:xfrm>
          <a:prstGeom prst="rect">
            <a:avLst/>
          </a:prstGeom>
        </p:spPr>
      </p:pic>
      <p:sp>
        <p:nvSpPr>
          <p:cNvPr id="19" name="箭头: 圆角右 18"/>
          <p:cNvSpPr/>
          <p:nvPr/>
        </p:nvSpPr>
        <p:spPr>
          <a:xfrm rot="5400000">
            <a:off x="4677674" y="1509142"/>
            <a:ext cx="910372" cy="1225239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" charset="0"/>
              <a:ea typeface="微软雅黑" charset="0"/>
              <a:cs typeface="Times New Roman Regular" panose="02020603050405020304" charset="0"/>
            </a:endParaRPr>
          </a:p>
        </p:txBody>
      </p:sp>
      <p:sp>
        <p:nvSpPr>
          <p:cNvPr id="13" name="í$ľïḑè"/>
          <p:cNvSpPr/>
          <p:nvPr/>
        </p:nvSpPr>
        <p:spPr bwMode="auto">
          <a:xfrm>
            <a:off x="8284037" y="1098159"/>
            <a:ext cx="3059426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通话降噪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7" name="í$ľïḑè"/>
          <p:cNvSpPr/>
          <p:nvPr/>
        </p:nvSpPr>
        <p:spPr bwMode="auto">
          <a:xfrm>
            <a:off x="8503119" y="4039606"/>
            <a:ext cx="3108033" cy="2203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AEC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防啸叫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Beamforming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DOA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角度方向识别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NC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环境音消除、键盘音消除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VAD </a:t>
            </a: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语音唤醒</a:t>
            </a: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自声消除</a:t>
            </a:r>
          </a:p>
          <a:p>
            <a:pPr marL="171450" indent="-171450" defTabSz="913765">
              <a:lnSpc>
                <a:spcPts val="17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charset="0"/>
                <a:ea typeface="微软雅黑" charset="0"/>
                <a:cs typeface="微软雅黑" charset="0"/>
              </a:rPr>
              <a:t>上行通话降噪</a:t>
            </a:r>
            <a:r>
              <a:rPr lang="en-US" altLang="zh-CN" sz="1200" dirty="0">
                <a:latin typeface="微软雅黑" charset="0"/>
                <a:ea typeface="微软雅黑" charset="0"/>
                <a:cs typeface="微软雅黑" charset="0"/>
              </a:rPr>
              <a:t>ENC</a:t>
            </a:r>
          </a:p>
          <a:p>
            <a:pPr defTabSz="913765">
              <a:lnSpc>
                <a:spcPts val="1700"/>
              </a:lnSpc>
              <a:spcBef>
                <a:spcPct val="0"/>
              </a:spcBef>
            </a:pPr>
            <a:endParaRPr lang="en-US" altLang="zh-CN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2" name="í$ľïḑè"/>
          <p:cNvSpPr/>
          <p:nvPr/>
        </p:nvSpPr>
        <p:spPr bwMode="auto">
          <a:xfrm>
            <a:off x="8273773" y="3595743"/>
            <a:ext cx="1868018" cy="50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marL="171450" indent="-171450" defTabSz="913765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AI </a:t>
            </a:r>
            <a:r>
              <a:rPr lang="zh-CN" altLang="en-US" b="1" dirty="0">
                <a:solidFill>
                  <a:schemeClr val="accent2"/>
                </a:solidFill>
                <a:latin typeface="微软雅黑" charset="0"/>
                <a:ea typeface="微软雅黑" charset="0"/>
                <a:cs typeface="微软雅黑" charset="0"/>
              </a:rPr>
              <a:t>麦克风阵列</a:t>
            </a:r>
            <a:endParaRPr lang="en-US" altLang="zh-CN" b="1" dirty="0">
              <a:solidFill>
                <a:schemeClr val="accent2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雅黑" charset="0"/>
                <a:ea typeface="微软雅黑" charset="0"/>
                <a:cs typeface="微软" charset="0"/>
              </a:rPr>
              <a:t>company confidential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2C008F-4136-E0C7-F144-5C887530B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875" y="3750310"/>
            <a:ext cx="2668270" cy="1927860"/>
          </a:xfrm>
          <a:prstGeom prst="rect">
            <a:avLst/>
          </a:prstGeom>
        </p:spPr>
      </p:pic>
      <p:sp>
        <p:nvSpPr>
          <p:cNvPr id="15" name="Title 1"/>
          <p:cNvSpPr txBox="1"/>
          <p:nvPr/>
        </p:nvSpPr>
        <p:spPr>
          <a:xfrm>
            <a:off x="817119" y="430105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通话降噪应用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话务耳机</a:t>
            </a:r>
          </a:p>
        </p:txBody>
      </p:sp>
      <p:sp>
        <p:nvSpPr>
          <p:cNvPr id="16" name="矩形 15"/>
          <p:cNvSpPr/>
          <p:nvPr/>
        </p:nvSpPr>
        <p:spPr>
          <a:xfrm>
            <a:off x="11724" y="6321085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3423" y="1549899"/>
            <a:ext cx="3122982" cy="2007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九音科技专业音频信号处理器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内置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超强降噪算法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 AGC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，通话清晰准确、人声高度还原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高精度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Hi-Res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音频输出</a:t>
            </a:r>
          </a:p>
          <a:p>
            <a:pPr marL="171450" indent="-171450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MIC/SPK EQ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，音色个性饱满</a:t>
            </a:r>
          </a:p>
        </p:txBody>
      </p:sp>
      <p:sp>
        <p:nvSpPr>
          <p:cNvPr id="47" name="ïṣlidè"/>
          <p:cNvSpPr/>
          <p:nvPr/>
        </p:nvSpPr>
        <p:spPr bwMode="auto">
          <a:xfrm>
            <a:off x="7399092" y="1541169"/>
            <a:ext cx="4070479" cy="1873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Abadi" panose="020B0604020104020204" pitchFamily="34" charset="0"/>
                <a:ea typeface="微软雅黑" panose="020B0503020204020204" pitchFamily="34" charset="-122"/>
              </a:rPr>
              <a:t>降噪性能</a:t>
            </a:r>
            <a:endParaRPr lang="en-US" altLang="zh-CN" sz="1865" b="1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降噪深度：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-57dB</a:t>
            </a:r>
          </a:p>
          <a:p>
            <a:pPr marL="12890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适用于多场景降噪：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办公室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家庭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呼叫中心</a:t>
            </a:r>
          </a:p>
          <a:p>
            <a:pPr marL="471805" lvl="1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机场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餐厅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地铁</a:t>
            </a:r>
            <a:r>
              <a:rPr lang="en-US" altLang="zh-CN" sz="1465" dirty="0">
                <a:latin typeface="Abadi" panose="020B0604020104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65" dirty="0">
                <a:latin typeface="Abadi" panose="020B0604020104020204" pitchFamily="34" charset="0"/>
                <a:ea typeface="微软雅黑" panose="020B0503020204020204" pitchFamily="34" charset="-122"/>
              </a:rPr>
              <a:t>驾驶舱</a:t>
            </a:r>
            <a:endParaRPr lang="en-US" altLang="zh-CN" sz="1465" dirty="0">
              <a:latin typeface="Abadi" panose="020B06040201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" y="3660345"/>
            <a:ext cx="2780295" cy="2481259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68" name="ïṣlidè"/>
          <p:cNvSpPr/>
          <p:nvPr/>
        </p:nvSpPr>
        <p:spPr bwMode="auto">
          <a:xfrm>
            <a:off x="4085040" y="1549899"/>
            <a:ext cx="2943447" cy="1025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高品质</a:t>
            </a:r>
            <a:r>
              <a:rPr lang="en-US" altLang="zh-CN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UAC1.0/2.0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自适应，设备兼容性强。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ïṣlidè"/>
          <p:cNvSpPr/>
          <p:nvPr/>
        </p:nvSpPr>
        <p:spPr bwMode="auto">
          <a:xfrm>
            <a:off x="4076627" y="2880633"/>
            <a:ext cx="3033680" cy="14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6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符合主流会议系统认证</a:t>
            </a:r>
            <a:endParaRPr lang="en-US" altLang="zh-CN" sz="1865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首款腾讯官方认证耳机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Teams</a:t>
            </a:r>
          </a:p>
          <a:p>
            <a:pPr marL="213995" indent="-12890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Zoom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5" y="135467"/>
            <a:ext cx="1083789" cy="1083789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31188" y="3557219"/>
            <a:ext cx="4338383" cy="2692749"/>
            <a:chOff x="1587359" y="2359844"/>
            <a:chExt cx="5452555" cy="3384293"/>
          </a:xfrm>
        </p:grpSpPr>
        <p:sp>
          <p:nvSpPr>
            <p:cNvPr id="5" name="矩形 4"/>
            <p:cNvSpPr/>
            <p:nvPr/>
          </p:nvSpPr>
          <p:spPr>
            <a:xfrm>
              <a:off x="2578953" y="2359844"/>
              <a:ext cx="3283667" cy="33842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zh-CN" sz="12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  <a:p>
              <a:r>
                <a:rPr lang="en-US" altLang="zh-CN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SNC8X</a:t>
              </a:r>
              <a:endPara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87359" y="3436943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78953" y="3433759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ADC1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78953" y="3868576"/>
              <a:ext cx="65029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箭头连接符 10"/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2286857" y="3578816"/>
              <a:ext cx="292096" cy="31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cxnSpLocks/>
              <a:stCxn id="36" idx="3"/>
              <a:endCxn id="10" idx="1"/>
            </p:cNvCxnSpPr>
            <p:nvPr/>
          </p:nvCxnSpPr>
          <p:spPr>
            <a:xfrm flipV="1">
              <a:off x="2286857" y="4013633"/>
              <a:ext cx="292096" cy="31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3833780" y="3381885"/>
              <a:ext cx="860940" cy="79886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通话降噪算法</a:t>
              </a:r>
            </a:p>
          </p:txBody>
        </p:sp>
        <p:cxnSp>
          <p:nvCxnSpPr>
            <p:cNvPr id="14" name="连接符: 肘形 13"/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3229251" y="3578816"/>
              <a:ext cx="604529" cy="2025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连接符: 肘形 17"/>
            <p:cNvCxnSpPr>
              <a:cxnSpLocks/>
              <a:stCxn id="10" idx="3"/>
              <a:endCxn id="13" idx="2"/>
            </p:cNvCxnSpPr>
            <p:nvPr/>
          </p:nvCxnSpPr>
          <p:spPr>
            <a:xfrm flipV="1">
              <a:off x="3229251" y="3781315"/>
              <a:ext cx="604529" cy="23231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cxnSpLocks/>
              <a:stCxn id="13" idx="6"/>
              <a:endCxn id="28" idx="1"/>
            </p:cNvCxnSpPr>
            <p:nvPr/>
          </p:nvCxnSpPr>
          <p:spPr>
            <a:xfrm flipH="1">
              <a:off x="4603312" y="3781315"/>
              <a:ext cx="91408" cy="1229559"/>
            </a:xfrm>
            <a:prstGeom prst="bentConnector5">
              <a:avLst>
                <a:gd name="adj1" fmla="val -314313"/>
                <a:gd name="adj2" fmla="val 41561"/>
                <a:gd name="adj3" fmla="val 41431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0"/>
            <p:cNvCxnSpPr>
              <a:cxnSpLocks/>
              <a:stCxn id="28" idx="3"/>
              <a:endCxn id="22" idx="1"/>
            </p:cNvCxnSpPr>
            <p:nvPr/>
          </p:nvCxnSpPr>
          <p:spPr>
            <a:xfrm flipV="1">
              <a:off x="5851324" y="4905008"/>
              <a:ext cx="382961" cy="10586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6234285" y="4759951"/>
              <a:ext cx="805629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Speaker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箭头: 五边形 23"/>
            <p:cNvSpPr/>
            <p:nvPr/>
          </p:nvSpPr>
          <p:spPr>
            <a:xfrm>
              <a:off x="5231192" y="5364613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SDO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箭头: 五边形 24"/>
            <p:cNvSpPr/>
            <p:nvPr/>
          </p:nvSpPr>
          <p:spPr>
            <a:xfrm>
              <a:off x="5224803" y="4671268"/>
              <a:ext cx="610065" cy="151844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LRCK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箭头: 五边形 25"/>
            <p:cNvSpPr/>
            <p:nvPr/>
          </p:nvSpPr>
          <p:spPr>
            <a:xfrm>
              <a:off x="5224803" y="4903738"/>
              <a:ext cx="610065" cy="157690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BCK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箭头: 五边形 26"/>
            <p:cNvSpPr/>
            <p:nvPr/>
          </p:nvSpPr>
          <p:spPr>
            <a:xfrm>
              <a:off x="5225827" y="5140358"/>
              <a:ext cx="610065" cy="166398"/>
            </a:xfrm>
            <a:prstGeom prst="homePlat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SDI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603312" y="4403925"/>
              <a:ext cx="1248012" cy="1213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r>
                <a:rPr lang="en-US" altLang="zh-CN" sz="1000" b="1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DAC</a:t>
              </a:r>
              <a:endParaRPr lang="zh-CN" altLang="en-US" sz="600" b="1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箭头: 五边形 28"/>
            <p:cNvSpPr/>
            <p:nvPr/>
          </p:nvSpPr>
          <p:spPr>
            <a:xfrm>
              <a:off x="4983803" y="4669672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箭头: 五边形 29"/>
            <p:cNvSpPr/>
            <p:nvPr/>
          </p:nvSpPr>
          <p:spPr>
            <a:xfrm>
              <a:off x="4992670" y="4898618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AOHPRN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箭头: 五边形 30"/>
            <p:cNvSpPr/>
            <p:nvPr/>
          </p:nvSpPr>
          <p:spPr>
            <a:xfrm>
              <a:off x="4992669" y="5107427"/>
              <a:ext cx="841771" cy="212638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AOHPLP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箭头: 五边形 31"/>
            <p:cNvSpPr/>
            <p:nvPr/>
          </p:nvSpPr>
          <p:spPr>
            <a:xfrm>
              <a:off x="4985536" y="5357179"/>
              <a:ext cx="857772" cy="183039"/>
            </a:xfrm>
            <a:prstGeom prst="homePlat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AOHPLN</a:t>
              </a:r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209563" y="2859532"/>
              <a:ext cx="641760" cy="34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 anchor="t" anchorCtr="0">
              <a:noAutofit/>
            </a:bodyPr>
            <a:lstStyle/>
            <a:p>
              <a:pPr algn="ctr"/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USB</a:t>
              </a:r>
              <a:endParaRPr lang="zh-CN" altLang="en-US" sz="5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连接符: 肘形 33"/>
            <p:cNvCxnSpPr>
              <a:cxnSpLocks/>
              <a:stCxn id="13" idx="0"/>
              <a:endCxn id="33" idx="1"/>
            </p:cNvCxnSpPr>
            <p:nvPr/>
          </p:nvCxnSpPr>
          <p:spPr>
            <a:xfrm rot="5400000" flipH="1" flipV="1">
              <a:off x="4561441" y="2733763"/>
              <a:ext cx="350931" cy="94531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连接符: 肘形 34"/>
            <p:cNvCxnSpPr>
              <a:cxnSpLocks/>
              <a:stCxn id="33" idx="1"/>
              <a:endCxn id="13" idx="0"/>
            </p:cNvCxnSpPr>
            <p:nvPr/>
          </p:nvCxnSpPr>
          <p:spPr>
            <a:xfrm rot="10800000" flipV="1">
              <a:off x="4264250" y="3030954"/>
              <a:ext cx="945313" cy="35093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1587359" y="3871761"/>
              <a:ext cx="699498" cy="290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AMIC2</a:t>
              </a:r>
              <a:endPara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连接符: 肘形 36"/>
            <p:cNvCxnSpPr>
              <a:stCxn id="33" idx="3"/>
              <a:endCxn id="38" idx="2"/>
            </p:cNvCxnSpPr>
            <p:nvPr/>
          </p:nvCxnSpPr>
          <p:spPr>
            <a:xfrm>
              <a:off x="5851323" y="3030954"/>
              <a:ext cx="478059" cy="206804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4" descr="¿Qué significado tiene el diseño de los iconos en la tecnología?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85973" y="2936568"/>
              <a:ext cx="289198" cy="602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10116027" y="1727458"/>
            <a:ext cx="1353185" cy="367030"/>
            <a:chOff x="9924836" y="1709725"/>
            <a:chExt cx="1428483" cy="426300"/>
          </a:xfrm>
        </p:grpSpPr>
        <p:sp>
          <p:nvSpPr>
            <p:cNvPr id="39" name="矩形 38"/>
            <p:cNvSpPr/>
            <p:nvPr/>
          </p:nvSpPr>
          <p:spPr>
            <a:xfrm>
              <a:off x="9924836" y="1709725"/>
              <a:ext cx="1428483" cy="406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关闭</a:t>
              </a:r>
            </a:p>
          </p:txBody>
        </p:sp>
        <p:pic>
          <p:nvPicPr>
            <p:cNvPr id="40" name="处理前信号1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saturation sat="22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28374" y="1729625"/>
              <a:ext cx="406400" cy="406400"/>
            </a:xfrm>
            <a:prstGeom prst="rect">
              <a:avLst/>
            </a:prstGeom>
            <a:noFill/>
          </p:spPr>
        </p:pic>
      </p:grpSp>
      <p:grpSp>
        <p:nvGrpSpPr>
          <p:cNvPr id="41" name="组合 40"/>
          <p:cNvGrpSpPr/>
          <p:nvPr/>
        </p:nvGrpSpPr>
        <p:grpSpPr>
          <a:xfrm>
            <a:off x="10115392" y="2297384"/>
            <a:ext cx="1353185" cy="357174"/>
            <a:chOff x="9103225" y="3362383"/>
            <a:chExt cx="1428483" cy="417138"/>
          </a:xfrm>
        </p:grpSpPr>
        <p:sp>
          <p:nvSpPr>
            <p:cNvPr id="42" name="矩形 41"/>
            <p:cNvSpPr/>
            <p:nvPr/>
          </p:nvSpPr>
          <p:spPr>
            <a:xfrm>
              <a:off x="9103225" y="3362383"/>
              <a:ext cx="1428483" cy="4037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glow rad="63500">
                <a:schemeClr val="accent4">
                  <a:satMod val="175000"/>
                  <a:alpha val="40000"/>
                </a:schemeClr>
              </a:glow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CN" sz="1200" b="1" dirty="0">
                  <a:latin typeface="微软雅黑" charset="0"/>
                  <a:ea typeface="微软雅黑" charset="0"/>
                  <a:cs typeface="微软雅黑" charset="0"/>
                </a:rPr>
                <a:t>AI</a:t>
              </a:r>
              <a:r>
                <a:rPr lang="zh-CN" altLang="en-US" sz="1200" b="1" dirty="0">
                  <a:latin typeface="微软雅黑" charset="0"/>
                  <a:ea typeface="微软雅黑" charset="0"/>
                  <a:cs typeface="微软雅黑" charset="0"/>
                </a:rPr>
                <a:t>降噪 打开</a:t>
              </a:r>
            </a:p>
          </p:txBody>
        </p:sp>
        <p:pic>
          <p:nvPicPr>
            <p:cNvPr id="43" name="处理后信号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84011" y="3373121"/>
              <a:ext cx="406400" cy="406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/>
        </p:nvSpPr>
        <p:spPr>
          <a:xfrm>
            <a:off x="817119" y="430106"/>
            <a:ext cx="10358965" cy="7184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远场拾音与回声消除应用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麦克风阵列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24" y="6321086"/>
            <a:ext cx="1577083" cy="517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9" name="ïṣlidè"/>
          <p:cNvSpPr/>
          <p:nvPr/>
        </p:nvSpPr>
        <p:spPr bwMode="auto">
          <a:xfrm>
            <a:off x="725639" y="1544307"/>
            <a:ext cx="3271764" cy="169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搭载Mask神经网络算法，具备更好的系统稳定性、兼容性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拾音距离更远，声音更清晰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AI降噪算法，有效抑制会议场景中的各类稳态和非稳态噪声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20" y="3566417"/>
            <a:ext cx="2801308" cy="28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ïṣlidè"/>
          <p:cNvSpPr/>
          <p:nvPr/>
        </p:nvSpPr>
        <p:spPr bwMode="auto">
          <a:xfrm>
            <a:off x="4265119" y="1533576"/>
            <a:ext cx="3271764" cy="224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硬件规格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支持2/4/6路麦克风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支持线性、环形麦克风阵列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麦克风间距2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35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40mm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高速USB2.0，UAC1.0/2.0自适应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支持3.5mm模拟音频输出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支持双路模拟信号回采</a:t>
            </a: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支持串口和USB-DFU升级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ïṣlidè"/>
          <p:cNvSpPr/>
          <p:nvPr/>
        </p:nvSpPr>
        <p:spPr bwMode="auto">
          <a:xfrm>
            <a:off x="7558506" y="1538633"/>
            <a:ext cx="4322070" cy="172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算法支持</a:t>
            </a:r>
            <a:endParaRPr lang="en-US" altLang="zh-CN" sz="187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远程拾音：支持10米内清晰拾音</a:t>
            </a: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回声消除：高适配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喇叭、功放、腔体及结构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lvl="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混响抑制：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适配RT60&lt;800ms的混响办公室</a:t>
            </a:r>
            <a:endParaRPr lang="zh-CN" altLang="en-US" sz="1465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71450" indent="-17145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噪：有效抑制风扇、空调等稳态噪声、</a:t>
            </a:r>
          </a:p>
          <a:p>
            <a:pPr indent="0" algn="l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键盘、关门、转椅拖动等非稳态噪声</a:t>
            </a:r>
            <a:endParaRPr lang="x-none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  <p:grpSp>
        <p:nvGrpSpPr>
          <p:cNvPr id="1030" name="组合 1029">
            <a:extLst>
              <a:ext uri="{FF2B5EF4-FFF2-40B4-BE49-F238E27FC236}">
                <a16:creationId xmlns:a16="http://schemas.microsoft.com/office/drawing/2014/main" id="{911764B7-8CB5-A245-E5C2-82D58AADEACD}"/>
              </a:ext>
            </a:extLst>
          </p:cNvPr>
          <p:cNvGrpSpPr/>
          <p:nvPr/>
        </p:nvGrpSpPr>
        <p:grpSpPr>
          <a:xfrm>
            <a:off x="4976446" y="3903785"/>
            <a:ext cx="5992940" cy="2463940"/>
            <a:chOff x="5342323" y="4411136"/>
            <a:chExt cx="4690630" cy="1956589"/>
          </a:xfrm>
        </p:grpSpPr>
        <p:cxnSp>
          <p:nvCxnSpPr>
            <p:cNvPr id="7" name="连接符: 肘形 6"/>
            <p:cNvCxnSpPr>
              <a:cxnSpLocks/>
              <a:stCxn id="48" idx="3"/>
              <a:endCxn id="10" idx="3"/>
            </p:cNvCxnSpPr>
            <p:nvPr/>
          </p:nvCxnSpPr>
          <p:spPr>
            <a:xfrm rot="10800000">
              <a:off x="8561789" y="5218656"/>
              <a:ext cx="298047" cy="115232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连接符: 肘形 7"/>
            <p:cNvCxnSpPr>
              <a:cxnSpLocks/>
              <a:stCxn id="10" idx="1"/>
              <a:endCxn id="14" idx="1"/>
            </p:cNvCxnSpPr>
            <p:nvPr/>
          </p:nvCxnSpPr>
          <p:spPr>
            <a:xfrm rot="10800000">
              <a:off x="8216371" y="4910722"/>
              <a:ext cx="30557" cy="307934"/>
            </a:xfrm>
            <a:prstGeom prst="bentConnector3">
              <a:avLst>
                <a:gd name="adj1" fmla="val 84811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8246927" y="5089080"/>
              <a:ext cx="314861" cy="2591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000" b="1" dirty="0">
                  <a:solidFill>
                    <a:schemeClr val="tx1"/>
                  </a:solidFill>
                </a:rPr>
                <a:t>PA</a:t>
              </a:r>
              <a:endParaRPr lang="zh-CN" altLang="en-US" sz="1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连接符: 肘形 10"/>
            <p:cNvCxnSpPr>
              <a:cxnSpLocks/>
              <a:stCxn id="10" idx="1"/>
              <a:endCxn id="28" idx="1"/>
            </p:cNvCxnSpPr>
            <p:nvPr/>
          </p:nvCxnSpPr>
          <p:spPr>
            <a:xfrm rot="10800000" flipV="1">
              <a:off x="7813329" y="5218655"/>
              <a:ext cx="433598" cy="995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8859835" y="4423492"/>
              <a:ext cx="1173118" cy="1944233"/>
              <a:chOff x="8716804" y="2438311"/>
              <a:chExt cx="2246555" cy="3723263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9672611" y="4045687"/>
                <a:ext cx="449480" cy="70816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: 圆角 44"/>
              <p:cNvSpPr/>
              <p:nvPr/>
            </p:nvSpPr>
            <p:spPr>
              <a:xfrm>
                <a:off x="8726741" y="2438311"/>
                <a:ext cx="2236615" cy="372326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Bluetooth </a:t>
                </a:r>
              </a:p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Solution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1000" b="1" dirty="0">
                  <a:solidFill>
                    <a:schemeClr val="tx1"/>
                  </a:solidFill>
                </a:endParaRPr>
              </a:p>
              <a:p>
                <a:endParaRPr lang="en-US" altLang="zh-CN" sz="8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箭头: 五边形 45"/>
              <p:cNvSpPr/>
              <p:nvPr/>
            </p:nvSpPr>
            <p:spPr>
              <a:xfrm flipH="1">
                <a:off x="8726745" y="484168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箭头: 五边形 46"/>
              <p:cNvSpPr/>
              <p:nvPr/>
            </p:nvSpPr>
            <p:spPr>
              <a:xfrm flipH="1">
                <a:off x="8726745" y="5440695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UART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箭头: 五边形 47"/>
              <p:cNvSpPr/>
              <p:nvPr/>
            </p:nvSpPr>
            <p:spPr>
              <a:xfrm flipH="1">
                <a:off x="8716804" y="4073746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DAC 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箭头: 五边形 48"/>
              <p:cNvSpPr/>
              <p:nvPr/>
            </p:nvSpPr>
            <p:spPr>
              <a:xfrm>
                <a:off x="10392617" y="4401388"/>
                <a:ext cx="570742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RF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箭头: 五边形 49"/>
              <p:cNvSpPr/>
              <p:nvPr/>
            </p:nvSpPr>
            <p:spPr>
              <a:xfrm flipH="1">
                <a:off x="8726745" y="5123144"/>
                <a:ext cx="720000" cy="216000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" name="连接符: 肘形 50"/>
              <p:cNvCxnSpPr>
                <a:cxnSpLocks/>
                <a:stCxn id="50" idx="1"/>
                <a:endCxn id="49" idx="1"/>
              </p:cNvCxnSpPr>
              <p:nvPr/>
            </p:nvCxnSpPr>
            <p:spPr>
              <a:xfrm flipV="1">
                <a:off x="9446746" y="4509388"/>
                <a:ext cx="945871" cy="721755"/>
              </a:xfrm>
              <a:prstGeom prst="bent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2" name="连接符: 肘形 51"/>
              <p:cNvCxnSpPr>
                <a:stCxn id="48" idx="1"/>
                <a:endCxn id="46" idx="1"/>
              </p:cNvCxnSpPr>
              <p:nvPr/>
            </p:nvCxnSpPr>
            <p:spPr>
              <a:xfrm>
                <a:off x="9436804" y="4181746"/>
                <a:ext cx="9941" cy="767940"/>
              </a:xfrm>
              <a:prstGeom prst="bentConnector3">
                <a:avLst>
                  <a:gd name="adj1" fmla="val 2399567"/>
                </a:avLst>
              </a:prstGeom>
              <a:ln w="9525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53" name="Picture 6" descr="Bluetooth Svg Png Icon Free Download (#448308) - OnlineWebFonts.CO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20675" y="2656260"/>
                <a:ext cx="570740" cy="570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9" name="组合 1028">
              <a:extLst>
                <a:ext uri="{FF2B5EF4-FFF2-40B4-BE49-F238E27FC236}">
                  <a16:creationId xmlns:a16="http://schemas.microsoft.com/office/drawing/2014/main" id="{26CEA5ED-9970-0092-AA8E-C8B7BC8B54C5}"/>
                </a:ext>
              </a:extLst>
            </p:cNvPr>
            <p:cNvGrpSpPr/>
            <p:nvPr/>
          </p:nvGrpSpPr>
          <p:grpSpPr>
            <a:xfrm>
              <a:off x="5342323" y="4411136"/>
              <a:ext cx="2476196" cy="1944233"/>
              <a:chOff x="5342323" y="4411136"/>
              <a:chExt cx="2476196" cy="1944233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5885334" y="4411136"/>
                <a:ext cx="1933183" cy="194423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altLang="zh-CN" sz="1050" b="1" dirty="0">
                    <a:solidFill>
                      <a:schemeClr val="tx1"/>
                    </a:solidFill>
                  </a:rPr>
                  <a:t>   SNC8X</a:t>
                </a:r>
              </a:p>
              <a:p>
                <a:endParaRPr lang="en-US" altLang="zh-CN" sz="105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sz="900" dirty="0">
                  <a:solidFill>
                    <a:schemeClr val="tx1"/>
                  </a:solidFill>
                </a:endParaRPr>
              </a:p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327939" y="4981862"/>
                <a:ext cx="490579" cy="346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b="1" i="1" dirty="0">
                    <a:solidFill>
                      <a:schemeClr val="tx1"/>
                    </a:solidFill>
                  </a:rPr>
                  <a:t>AEC Reference   </a:t>
                </a:r>
              </a:p>
              <a:p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5885467" y="4981862"/>
                <a:ext cx="608195" cy="715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altLang="zh-CN" sz="700" b="1" i="1" dirty="0">
                    <a:solidFill>
                      <a:schemeClr val="tx1"/>
                    </a:solidFill>
                  </a:rPr>
                  <a:t>DMIC PDM</a:t>
                </a:r>
                <a:r>
                  <a:rPr lang="zh-CN" altLang="en-US" sz="7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700" b="1" i="1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en-US" altLang="zh-CN" sz="700" dirty="0">
                  <a:solidFill>
                    <a:schemeClr val="tx1"/>
                  </a:solidFill>
                </a:endParaRPr>
              </a:p>
              <a:p>
                <a:pPr algn="r"/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6689717" y="5261389"/>
                <a:ext cx="433177" cy="4589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600" dirty="0">
                    <a:solidFill>
                      <a:schemeClr val="tx1"/>
                    </a:solidFill>
                  </a:rPr>
                  <a:t>麦克风阵列算法</a:t>
                </a:r>
              </a:p>
            </p:txBody>
          </p:sp>
          <p:sp>
            <p:nvSpPr>
              <p:cNvPr id="25" name="箭头: 五边形 24"/>
              <p:cNvSpPr/>
              <p:nvPr/>
            </p:nvSpPr>
            <p:spPr>
              <a:xfrm>
                <a:off x="7442546" y="590321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I2S_SDO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箭头: 五边形 25"/>
              <p:cNvSpPr/>
              <p:nvPr/>
            </p:nvSpPr>
            <p:spPr>
              <a:xfrm>
                <a:off x="5885335" y="5283604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箭头: 五边形 26"/>
              <p:cNvSpPr/>
              <p:nvPr/>
            </p:nvSpPr>
            <p:spPr>
              <a:xfrm>
                <a:off x="5885335" y="5146061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箭头: 五边形 27"/>
              <p:cNvSpPr/>
              <p:nvPr/>
            </p:nvSpPr>
            <p:spPr>
              <a:xfrm flipH="1">
                <a:off x="7437356" y="5163255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ADC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箭头: 五边形 28"/>
              <p:cNvSpPr/>
              <p:nvPr/>
            </p:nvSpPr>
            <p:spPr>
              <a:xfrm>
                <a:off x="7442546" y="6069039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UART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箭头: 五边形 29"/>
              <p:cNvSpPr/>
              <p:nvPr/>
            </p:nvSpPr>
            <p:spPr>
              <a:xfrm>
                <a:off x="7442546" y="5756246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I2S_SDI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连接符: 肘形 30"/>
              <p:cNvCxnSpPr>
                <a:stCxn id="40" idx="3"/>
                <a:endCxn id="27" idx="1"/>
              </p:cNvCxnSpPr>
              <p:nvPr/>
            </p:nvCxnSpPr>
            <p:spPr>
              <a:xfrm>
                <a:off x="5666323" y="5129315"/>
                <a:ext cx="219011" cy="73142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2" name="箭头: 五边形 31"/>
              <p:cNvSpPr/>
              <p:nvPr/>
            </p:nvSpPr>
            <p:spPr>
              <a:xfrm>
                <a:off x="5885335" y="5558690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箭头: 五边形 32"/>
              <p:cNvSpPr/>
              <p:nvPr/>
            </p:nvSpPr>
            <p:spPr>
              <a:xfrm>
                <a:off x="5885335" y="5421147"/>
                <a:ext cx="375973" cy="112792"/>
              </a:xfrm>
              <a:prstGeom prst="homePlat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700" dirty="0">
                    <a:solidFill>
                      <a:schemeClr val="tx1"/>
                    </a:solidFill>
                  </a:rPr>
                  <a:t>DMIC_IN</a:t>
                </a:r>
                <a:endParaRPr lang="zh-CN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连接符: 肘形 33"/>
              <p:cNvCxnSpPr>
                <a:stCxn id="41" idx="3"/>
                <a:endCxn id="26" idx="1"/>
              </p:cNvCxnSpPr>
              <p:nvPr/>
            </p:nvCxnSpPr>
            <p:spPr>
              <a:xfrm>
                <a:off x="5666323" y="5282414"/>
                <a:ext cx="219011" cy="5758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" name="连接符: 肘形 34"/>
              <p:cNvCxnSpPr>
                <a:stCxn id="43" idx="3"/>
                <a:endCxn id="32" idx="1"/>
              </p:cNvCxnSpPr>
              <p:nvPr/>
            </p:nvCxnSpPr>
            <p:spPr>
              <a:xfrm>
                <a:off x="5666323" y="5588616"/>
                <a:ext cx="219011" cy="2647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连接符: 肘形 35"/>
              <p:cNvCxnSpPr>
                <a:stCxn id="42" idx="3"/>
                <a:endCxn id="33" idx="1"/>
              </p:cNvCxnSpPr>
              <p:nvPr/>
            </p:nvCxnSpPr>
            <p:spPr>
              <a:xfrm>
                <a:off x="5666323" y="5435514"/>
                <a:ext cx="219011" cy="42030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7" name="连接符: 肘形 36"/>
              <p:cNvCxnSpPr>
                <a:cxnSpLocks/>
                <a:stCxn id="23" idx="1"/>
                <a:endCxn id="24" idx="2"/>
              </p:cNvCxnSpPr>
              <p:nvPr/>
            </p:nvCxnSpPr>
            <p:spPr>
              <a:xfrm>
                <a:off x="6493662" y="5339751"/>
                <a:ext cx="196055" cy="15112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连接符: 肘形 37"/>
              <p:cNvCxnSpPr>
                <a:cxnSpLocks/>
                <a:stCxn id="22" idx="1"/>
                <a:endCxn id="24" idx="6"/>
              </p:cNvCxnSpPr>
              <p:nvPr/>
            </p:nvCxnSpPr>
            <p:spPr>
              <a:xfrm rot="10800000" flipV="1">
                <a:off x="7122895" y="5155129"/>
                <a:ext cx="205045" cy="335747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连接符: 肘形 38"/>
              <p:cNvCxnSpPr>
                <a:cxnSpLocks/>
                <a:stCxn id="24" idx="4"/>
                <a:endCxn id="25" idx="1"/>
              </p:cNvCxnSpPr>
              <p:nvPr/>
            </p:nvCxnSpPr>
            <p:spPr>
              <a:xfrm rot="16200000" flipH="1">
                <a:off x="7054801" y="5571870"/>
                <a:ext cx="239250" cy="536240"/>
              </a:xfrm>
              <a:prstGeom prst="bentConnector2">
                <a:avLst/>
              </a:prstGeom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5342323" y="5072919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342323" y="5226018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5342323" y="5379118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342323" y="5532220"/>
                <a:ext cx="324000" cy="1127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800" dirty="0">
                    <a:solidFill>
                      <a:schemeClr val="tx1"/>
                    </a:solidFill>
                  </a:rPr>
                  <a:t>DMIC</a:t>
                </a:r>
                <a:endParaRPr lang="zh-CN" altLang="en-US" sz="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8216370" y="4819830"/>
              <a:ext cx="375973" cy="181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800" dirty="0">
                  <a:solidFill>
                    <a:schemeClr val="tx1"/>
                  </a:solidFill>
                </a:rPr>
                <a:t>Speaker</a:t>
              </a:r>
              <a:endParaRPr lang="zh-CN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连接符: 肘形 17"/>
            <p:cNvCxnSpPr>
              <a:stCxn id="47" idx="3"/>
              <a:endCxn id="29" idx="3"/>
            </p:cNvCxnSpPr>
            <p:nvPr/>
          </p:nvCxnSpPr>
          <p:spPr>
            <a:xfrm rot="10800000" flipV="1">
              <a:off x="7818520" y="6047689"/>
              <a:ext cx="1046507" cy="77746"/>
            </a:xfrm>
            <a:prstGeom prst="bentConnector3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18"/>
            <p:cNvCxnSpPr>
              <a:stCxn id="46" idx="3"/>
              <a:endCxn id="30" idx="3"/>
            </p:cNvCxnSpPr>
            <p:nvPr/>
          </p:nvCxnSpPr>
          <p:spPr>
            <a:xfrm rot="10800000" flipV="1">
              <a:off x="7818520" y="5734894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连接符: 肘形 19"/>
            <p:cNvCxnSpPr>
              <a:stCxn id="25" idx="3"/>
              <a:endCxn id="50" idx="3"/>
            </p:cNvCxnSpPr>
            <p:nvPr/>
          </p:nvCxnSpPr>
          <p:spPr>
            <a:xfrm flipV="1">
              <a:off x="7818519" y="5881868"/>
              <a:ext cx="1046507" cy="77747"/>
            </a:xfrm>
            <a:prstGeom prst="bent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原创设计师QQ598969553      _4">
            <a:extLst>
              <a:ext uri="{FF2B5EF4-FFF2-40B4-BE49-F238E27FC236}">
                <a16:creationId xmlns:a16="http://schemas.microsoft.com/office/drawing/2014/main" id="{6DA66248-02E8-F37B-88EF-30993E361F95}"/>
              </a:ext>
            </a:extLst>
          </p:cNvPr>
          <p:cNvCxnSpPr>
            <a:cxnSpLocks/>
          </p:cNvCxnSpPr>
          <p:nvPr/>
        </p:nvCxnSpPr>
        <p:spPr>
          <a:xfrm flipV="1">
            <a:off x="2363461" y="3492199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7" name="Picture 64" hidden="1">
            <a:extLst>
              <a:ext uri="{FF2B5EF4-FFF2-40B4-BE49-F238E27FC236}">
                <a16:creationId xmlns:a16="http://schemas.microsoft.com/office/drawing/2014/main" id="{D117F68A-5D1E-C6CC-C46C-44B3A28091F2}"/>
              </a:ext>
            </a:extLst>
          </p:cNvPr>
          <p:cNvPicPr>
            <a:picLocks noGrp="1" noSelect="1" noRot="1" noChangeAspect="1" noMove="1" noResize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318" y="23607184"/>
            <a:ext cx="2637367" cy="6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0" name="文本框 55">
            <a:extLst>
              <a:ext uri="{FF2B5EF4-FFF2-40B4-BE49-F238E27FC236}">
                <a16:creationId xmlns:a16="http://schemas.microsoft.com/office/drawing/2014/main" id="{F6E9F9BE-2766-5328-82B1-BFE002A62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318" y="539751"/>
            <a:ext cx="8538633" cy="584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后级音效处理器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9CD97-67EB-5CE2-7719-B9EC7543D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236" y="1181272"/>
            <a:ext cx="4869856" cy="2166180"/>
          </a:xfrm>
          <a:prstGeom prst="rect">
            <a:avLst/>
          </a:prstGeom>
        </p:spPr>
      </p:pic>
      <p:pic>
        <p:nvPicPr>
          <p:cNvPr id="6" name="图片 5" descr="1656553778726">
            <a:extLst>
              <a:ext uri="{FF2B5EF4-FFF2-40B4-BE49-F238E27FC236}">
                <a16:creationId xmlns:a16="http://schemas.microsoft.com/office/drawing/2014/main" id="{481CFD43-738A-E08F-B898-3D652872D8DC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5072" t="3475"/>
          <a:stretch/>
        </p:blipFill>
        <p:spPr>
          <a:xfrm>
            <a:off x="2727547" y="3429000"/>
            <a:ext cx="1264249" cy="1264249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CA9BF5-109C-1A50-A773-A6B69D558BA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534799" y="3429000"/>
            <a:ext cx="1264249" cy="1264249"/>
          </a:xfrm>
          <a:prstGeom prst="ellipse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4B571E-792F-8829-D602-F8F9730F439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99488" y="3428999"/>
            <a:ext cx="1264249" cy="1264249"/>
          </a:xfrm>
          <a:prstGeom prst="ellipse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B04DDA-E232-681F-0AAF-5513E8B4FEBE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4042" r="3546"/>
          <a:stretch/>
        </p:blipFill>
        <p:spPr>
          <a:xfrm>
            <a:off x="6412430" y="3429000"/>
            <a:ext cx="1264249" cy="1264249"/>
          </a:xfrm>
          <a:prstGeom prst="ellipse">
            <a:avLst/>
          </a:prstGeom>
        </p:spPr>
      </p:pic>
      <p:sp>
        <p:nvSpPr>
          <p:cNvPr id="18" name="原创设计师QQ598969553      _34">
            <a:extLst>
              <a:ext uri="{FF2B5EF4-FFF2-40B4-BE49-F238E27FC236}">
                <a16:creationId xmlns:a16="http://schemas.microsoft.com/office/drawing/2014/main" id="{937AC277-D595-B98D-49B2-A12475F31640}"/>
              </a:ext>
            </a:extLst>
          </p:cNvPr>
          <p:cNvSpPr/>
          <p:nvPr/>
        </p:nvSpPr>
        <p:spPr>
          <a:xfrm>
            <a:off x="807991" y="4721622"/>
            <a:ext cx="1264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动态低音增强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9" name="原创设计师QQ598969553      _35">
            <a:extLst>
              <a:ext uri="{FF2B5EF4-FFF2-40B4-BE49-F238E27FC236}">
                <a16:creationId xmlns:a16="http://schemas.microsoft.com/office/drawing/2014/main" id="{0FAE1337-D449-8767-BD2F-2B9D24BE6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59" y="5029284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根据实际应用场景，支持动态提升低音效果的音效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基于原声幅度，针对人声部分进行动态提升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原创设计师QQ598969553      _36">
            <a:extLst>
              <a:ext uri="{FF2B5EF4-FFF2-40B4-BE49-F238E27FC236}">
                <a16:creationId xmlns:a16="http://schemas.microsoft.com/office/drawing/2014/main" id="{C2BEF772-EE5B-0E28-3DEA-FAD3C3D5A560}"/>
              </a:ext>
            </a:extLst>
          </p:cNvPr>
          <p:cNvSpPr/>
          <p:nvPr/>
        </p:nvSpPr>
        <p:spPr>
          <a:xfrm>
            <a:off x="2795155" y="4721622"/>
            <a:ext cx="11089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参量均衡器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原创设计师QQ598969553      _37">
            <a:extLst>
              <a:ext uri="{FF2B5EF4-FFF2-40B4-BE49-F238E27FC236}">
                <a16:creationId xmlns:a16="http://schemas.microsoft.com/office/drawing/2014/main" id="{FD190ED8-B4F3-1F0D-10B9-855C3AC0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461" y="5029285"/>
            <a:ext cx="18720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、高低通滤波器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种预设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EQ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模式的重定义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原创设计师QQ598969553      _38">
            <a:extLst>
              <a:ext uri="{FF2B5EF4-FFF2-40B4-BE49-F238E27FC236}">
                <a16:creationId xmlns:a16="http://schemas.microsoft.com/office/drawing/2014/main" id="{4AC01F59-F8D5-36B7-AA85-099136F9C911}"/>
              </a:ext>
            </a:extLst>
          </p:cNvPr>
          <p:cNvSpPr/>
          <p:nvPr/>
        </p:nvSpPr>
        <p:spPr>
          <a:xfrm>
            <a:off x="4485713" y="4721622"/>
            <a:ext cx="13624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高音</a:t>
            </a:r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/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低音增强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6" name="原创设计师QQ598969553      _39">
            <a:extLst>
              <a:ext uri="{FF2B5EF4-FFF2-40B4-BE49-F238E27FC236}">
                <a16:creationId xmlns:a16="http://schemas.microsoft.com/office/drawing/2014/main" id="{B73DA8AB-EB7C-4F53-D17B-5BDB3D22C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876" y="5029285"/>
            <a:ext cx="1874122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Treble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通过调节高音增强增益和截至频率让高音部分更明亮清脆，具有穿透力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Bass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通过调节低音增强增益和截至频率来实现不同腔体的低音效果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原创设计师QQ598969553      _40">
            <a:extLst>
              <a:ext uri="{FF2B5EF4-FFF2-40B4-BE49-F238E27FC236}">
                <a16:creationId xmlns:a16="http://schemas.microsoft.com/office/drawing/2014/main" id="{80451255-5962-0594-8937-21CBB51D369D}"/>
              </a:ext>
            </a:extLst>
          </p:cNvPr>
          <p:cNvSpPr/>
          <p:nvPr/>
        </p:nvSpPr>
        <p:spPr>
          <a:xfrm>
            <a:off x="6275990" y="4721622"/>
            <a:ext cx="15435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段动态范围调整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8" name="原创设计师QQ598969553      _41">
            <a:extLst>
              <a:ext uri="{FF2B5EF4-FFF2-40B4-BE49-F238E27FC236}">
                <a16:creationId xmlns:a16="http://schemas.microsoft.com/office/drawing/2014/main" id="{756AB2F1-6A93-7422-D8F1-FF79D8273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4683" y="5029285"/>
            <a:ext cx="1872017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支持用户自定义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频率范围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支持用户分别调整每个频率段内的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参数：</a:t>
            </a:r>
            <a:r>
              <a:rPr lang="zh-CN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阈值，分频点，压缩比，启动和释放时间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原创设计师QQ598969553      _5">
            <a:extLst>
              <a:ext uri="{FF2B5EF4-FFF2-40B4-BE49-F238E27FC236}">
                <a16:creationId xmlns:a16="http://schemas.microsoft.com/office/drawing/2014/main" id="{90D446CA-3182-056A-48F5-3345802C5573}"/>
              </a:ext>
            </a:extLst>
          </p:cNvPr>
          <p:cNvSpPr/>
          <p:nvPr/>
        </p:nvSpPr>
        <p:spPr>
          <a:xfrm>
            <a:off x="8360029" y="4721622"/>
            <a:ext cx="10817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多通道路由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原创设计师QQ598969553      _6">
            <a:extLst>
              <a:ext uri="{FF2B5EF4-FFF2-40B4-BE49-F238E27FC236}">
                <a16:creationId xmlns:a16="http://schemas.microsoft.com/office/drawing/2014/main" id="{C7661AFB-A5C3-4F5C-AA4F-0456ED0A5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798" y="5029285"/>
            <a:ext cx="1872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支持模拟差分输出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支持全双工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I2S*3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原创设计师QQ598969553      _10">
            <a:extLst>
              <a:ext uri="{FF2B5EF4-FFF2-40B4-BE49-F238E27FC236}">
                <a16:creationId xmlns:a16="http://schemas.microsoft.com/office/drawing/2014/main" id="{17A133BC-AB5F-3069-C6B2-6D6448B8E655}"/>
              </a:ext>
            </a:extLst>
          </p:cNvPr>
          <p:cNvSpPr/>
          <p:nvPr/>
        </p:nvSpPr>
        <p:spPr>
          <a:xfrm>
            <a:off x="10083860" y="4721621"/>
            <a:ext cx="1249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I2C </a:t>
            </a:r>
            <a:r>
              <a:rPr lang="zh-CN" altLang="en-US" sz="1400" b="1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通讯控制</a:t>
            </a:r>
            <a:endParaRPr lang="en-US" altLang="zh-CN" sz="1400" b="1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38" name="原创设计师QQ598969553      _11">
            <a:extLst>
              <a:ext uri="{FF2B5EF4-FFF2-40B4-BE49-F238E27FC236}">
                <a16:creationId xmlns:a16="http://schemas.microsoft.com/office/drawing/2014/main" id="{916F7855-C255-0A93-C147-29D0909DD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798" y="5029284"/>
            <a:ext cx="18720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支持标准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 Slave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I2C</a:t>
            </a:r>
            <a:r>
              <a:rPr lang="zh-CN" altLang="en-US" sz="11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寻址地址</a:t>
            </a:r>
            <a:endParaRPr lang="id-ID" altLang="zh-CN" sz="11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FA2EC31E-D5BD-59F5-C57D-7705D7EC08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8862" y="3442183"/>
            <a:ext cx="1264100" cy="1251066"/>
          </a:xfrm>
          <a:prstGeom prst="ellipse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2FB19E2-19AA-F52D-F8C7-4009AD42CE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04545" y="3442182"/>
            <a:ext cx="1249232" cy="1251066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DC050E-89FE-4EA0-3FF5-63D40B31A3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386" y="135467"/>
            <a:ext cx="1083789" cy="1083789"/>
          </a:xfrm>
          <a:prstGeom prst="rect">
            <a:avLst/>
          </a:prstGeom>
        </p:spPr>
      </p:pic>
      <p:sp>
        <p:nvSpPr>
          <p:cNvPr id="5" name="ïṣlidè">
            <a:extLst>
              <a:ext uri="{FF2B5EF4-FFF2-40B4-BE49-F238E27FC236}">
                <a16:creationId xmlns:a16="http://schemas.microsoft.com/office/drawing/2014/main" id="{38430D15-055E-7E04-7474-512ABAEECB38}"/>
              </a:ext>
            </a:extLst>
          </p:cNvPr>
          <p:cNvSpPr/>
          <p:nvPr/>
        </p:nvSpPr>
        <p:spPr bwMode="auto">
          <a:xfrm>
            <a:off x="725638" y="1544307"/>
            <a:ext cx="5493360" cy="1387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/>
          <a:p>
            <a:pPr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187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技术特色</a:t>
            </a:r>
            <a:endParaRPr lang="en-US" altLang="zh-CN" sz="18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SNC8xD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是九音科技为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便携式设备（如耳机、音频播放器、多媒体扬声器等）音频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而设计的音频处理器</a:t>
            </a:r>
            <a:endParaRPr lang="en-US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ts val="192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广泛应用于：便携式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Sound Bar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Speaker</a:t>
            </a:r>
            <a:r>
              <a:rPr lang="zh-CN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智能音箱、</a:t>
            </a:r>
            <a:r>
              <a:rPr lang="en-US" altLang="zh-CN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声卡等产品</a:t>
            </a:r>
            <a:endParaRPr lang="id-ID" altLang="zh-CN" sz="14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原创设计师QQ598969553      _4">
            <a:extLst>
              <a:ext uri="{FF2B5EF4-FFF2-40B4-BE49-F238E27FC236}">
                <a16:creationId xmlns:a16="http://schemas.microsoft.com/office/drawing/2014/main" id="{349EF6D0-0678-A571-B9B2-5A13E96C1B6E}"/>
              </a:ext>
            </a:extLst>
          </p:cNvPr>
          <p:cNvCxnSpPr>
            <a:cxnSpLocks/>
          </p:cNvCxnSpPr>
          <p:nvPr/>
        </p:nvCxnSpPr>
        <p:spPr>
          <a:xfrm flipV="1">
            <a:off x="4240170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原创设计师QQ598969553      _4">
            <a:extLst>
              <a:ext uri="{FF2B5EF4-FFF2-40B4-BE49-F238E27FC236}">
                <a16:creationId xmlns:a16="http://schemas.microsoft.com/office/drawing/2014/main" id="{566BCDF0-AA85-CDBA-423C-1CCC114C480D}"/>
              </a:ext>
            </a:extLst>
          </p:cNvPr>
          <p:cNvCxnSpPr>
            <a:cxnSpLocks/>
          </p:cNvCxnSpPr>
          <p:nvPr/>
        </p:nvCxnSpPr>
        <p:spPr>
          <a:xfrm flipV="1">
            <a:off x="6103869" y="3492199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原创设计师QQ598969553      _4">
            <a:extLst>
              <a:ext uri="{FF2B5EF4-FFF2-40B4-BE49-F238E27FC236}">
                <a16:creationId xmlns:a16="http://schemas.microsoft.com/office/drawing/2014/main" id="{F1F25CD5-C0BA-615F-36F1-C3A77C4F2AB1}"/>
              </a:ext>
            </a:extLst>
          </p:cNvPr>
          <p:cNvCxnSpPr>
            <a:cxnSpLocks/>
          </p:cNvCxnSpPr>
          <p:nvPr/>
        </p:nvCxnSpPr>
        <p:spPr>
          <a:xfrm flipV="1">
            <a:off x="7976700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原创设计师QQ598969553      _4">
            <a:extLst>
              <a:ext uri="{FF2B5EF4-FFF2-40B4-BE49-F238E27FC236}">
                <a16:creationId xmlns:a16="http://schemas.microsoft.com/office/drawing/2014/main" id="{7DABB85A-EED2-8388-489B-C0AE03D62CD1}"/>
              </a:ext>
            </a:extLst>
          </p:cNvPr>
          <p:cNvCxnSpPr>
            <a:cxnSpLocks/>
          </p:cNvCxnSpPr>
          <p:nvPr/>
        </p:nvCxnSpPr>
        <p:spPr>
          <a:xfrm flipV="1">
            <a:off x="9867798" y="3523301"/>
            <a:ext cx="0" cy="2660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E25664F0-A380-22F8-A5A3-035AB386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010" y="6356351"/>
            <a:ext cx="2743200" cy="366183"/>
          </a:xfrm>
        </p:spPr>
        <p:txBody>
          <a:bodyPr/>
          <a:lstStyle/>
          <a:p>
            <a:pPr>
              <a:defRPr/>
            </a:pPr>
            <a:r>
              <a:rPr lang="en-US" altLang="zh-CN" sz="1600" dirty="0">
                <a:latin typeface="微软" charset="0"/>
                <a:cs typeface="微软" charset="0"/>
              </a:rPr>
              <a:t>company confidential</a:t>
            </a:r>
          </a:p>
        </p:txBody>
      </p:sp>
    </p:spTree>
  </p:cSld>
  <p:clrMapOvr>
    <a:masterClrMapping/>
  </p:clrMapOvr>
  <p:transition advClick="0" advTm="5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ef27c7c-66c5-43c1-985a-8168ed6f1c4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6d67064-06e1-407d-9932-5b89df84899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</p:tagLst>
</file>

<file path=ppt/theme/theme1.xml><?xml version="1.0" encoding="utf-8"?>
<a:theme xmlns:a="http://schemas.openxmlformats.org/drawingml/2006/main" name="Office 主题​​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85C0FB"/>
      </a:dk2>
      <a:lt2>
        <a:srgbClr val="E7E6E6"/>
      </a:lt2>
      <a:accent1>
        <a:srgbClr val="B71F22"/>
      </a:accent1>
      <a:accent2>
        <a:srgbClr val="252F32"/>
      </a:accent2>
      <a:accent3>
        <a:srgbClr val="B71F22"/>
      </a:accent3>
      <a:accent4>
        <a:srgbClr val="252F32"/>
      </a:accent4>
      <a:accent5>
        <a:srgbClr val="B71F22"/>
      </a:accent5>
      <a:accent6>
        <a:srgbClr val="252F32"/>
      </a:accent6>
      <a:hlink>
        <a:srgbClr val="0563C1"/>
      </a:hlink>
      <a:folHlink>
        <a:srgbClr val="954F72"/>
      </a:folHlink>
    </a:clrScheme>
    <a:fontScheme name="自定义 8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2237</Words>
  <Application>Microsoft Office PowerPoint</Application>
  <PresentationFormat>宽屏</PresentationFormat>
  <Paragraphs>424</Paragraphs>
  <Slides>15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Times New Roman Regular</vt:lpstr>
      <vt:lpstr>等线</vt:lpstr>
      <vt:lpstr>等线 Light</vt:lpstr>
      <vt:lpstr>华文细黑</vt:lpstr>
      <vt:lpstr>宋体</vt:lpstr>
      <vt:lpstr>微软</vt:lpstr>
      <vt:lpstr>微软雅黑</vt:lpstr>
      <vt:lpstr>Abadi</vt:lpstr>
      <vt:lpstr>Arial</vt:lpstr>
      <vt:lpstr>Calibri</vt:lpstr>
      <vt:lpstr>Impact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Bai Rong</dc:creator>
  <cp:lastModifiedBy>Bai Rong</cp:lastModifiedBy>
  <cp:revision>581</cp:revision>
  <dcterms:created xsi:type="dcterms:W3CDTF">2023-02-28T08:26:11Z</dcterms:created>
  <dcterms:modified xsi:type="dcterms:W3CDTF">2023-03-14T10:04:10Z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9373803B38A981BAA3BAFD63EECFEB89</vt:lpwstr>
  </property>
  <property fmtid="{D5CDD505-2E9C-101B-9397-08002B2CF9AE}" pid="3" name="KSOProductBuildVer">
    <vt:lpwstr>2052-5.1.1.7676</vt:lpwstr>
  </property>
</Properties>
</file>